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Raleway"/>
      <p:regular r:id="rId17"/>
      <p:bold r:id="rId18"/>
      <p:italic r:id="rId19"/>
      <p:boldItalic r:id="rId20"/>
    </p:embeddedFont>
    <p:embeddedFont>
      <p:font typeface="Lato"/>
      <p:regular r:id="rId21"/>
      <p:bold r:id="rId22"/>
      <p:italic r:id="rId23"/>
      <p:boldItalic r:id="rId24"/>
    </p:embeddedFont>
    <p:embeddedFont>
      <p:font typeface="Roboto Mono"/>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boldItalic.fntdata"/><Relationship Id="rId22" Type="http://schemas.openxmlformats.org/officeDocument/2006/relationships/font" Target="fonts/Lato-bold.fntdata"/><Relationship Id="rId21" Type="http://schemas.openxmlformats.org/officeDocument/2006/relationships/font" Target="fonts/Lato-regular.fntdata"/><Relationship Id="rId24" Type="http://schemas.openxmlformats.org/officeDocument/2006/relationships/font" Target="fonts/Lato-boldItalic.fntdata"/><Relationship Id="rId23" Type="http://schemas.openxmlformats.org/officeDocument/2006/relationships/font" Target="fonts/Lato-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Mono-bold.fntdata"/><Relationship Id="rId25" Type="http://schemas.openxmlformats.org/officeDocument/2006/relationships/font" Target="fonts/RobotoMono-regular.fntdata"/><Relationship Id="rId28" Type="http://schemas.openxmlformats.org/officeDocument/2006/relationships/font" Target="fonts/RobotoMono-boldItalic.fntdata"/><Relationship Id="rId27" Type="http://schemas.openxmlformats.org/officeDocument/2006/relationships/font" Target="fonts/RobotoMon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aleway-regular.fntdata"/><Relationship Id="rId16" Type="http://schemas.openxmlformats.org/officeDocument/2006/relationships/slide" Target="slides/slide11.xml"/><Relationship Id="rId19" Type="http://schemas.openxmlformats.org/officeDocument/2006/relationships/font" Target="fonts/Raleway-italic.fntdata"/><Relationship Id="rId18" Type="http://schemas.openxmlformats.org/officeDocument/2006/relationships/font" Target="fonts/Raleway-bold.fntdata"/></Relationships>
</file>

<file path=ppt/media/image1.png>
</file>

<file path=ppt/media/image10.png>
</file>

<file path=ppt/media/image11.png>
</file>

<file path=ppt/media/image12.png>
</file>

<file path=ppt/media/image13.png>
</file>

<file path=ppt/media/image14.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1f88252dc4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1f88252dc4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1f88252dc4_0_1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1f88252dc4_0_1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25069977281_1_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25069977281_1_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25069977281_1_5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25069977281_1_5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5069977281_1_5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5069977281_1_5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25069977281_1_5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25069977281_1_5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25069977281_1_5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25069977281_1_5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25069977281_1_5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25069977281_1_5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25069977281_1_5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25069977281_1_5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25069977281_1_5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25069977281_1_5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 Id="rId3" Type="http://schemas.openxmlformats.org/officeDocument/2006/relationships/image" Target="../media/image1.png"/><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pic>
        <p:nvPicPr>
          <p:cNvPr id="10" name="Google Shape;10;p2"/>
          <p:cNvPicPr preferRelativeResize="0"/>
          <p:nvPr/>
        </p:nvPicPr>
        <p:blipFill>
          <a:blip r:embed="rId2">
            <a:alphaModFix/>
          </a:blip>
          <a:stretch>
            <a:fillRect/>
          </a:stretch>
        </p:blipFill>
        <p:spPr>
          <a:xfrm>
            <a:off x="0" y="0"/>
            <a:ext cx="9144000" cy="5143490"/>
          </a:xfrm>
          <a:prstGeom prst="rect">
            <a:avLst/>
          </a:prstGeom>
          <a:noFill/>
          <a:ln>
            <a:noFill/>
          </a:ln>
        </p:spPr>
      </p:pic>
      <p:pic>
        <p:nvPicPr>
          <p:cNvPr id="11" name="Google Shape;11;p2"/>
          <p:cNvPicPr preferRelativeResize="0"/>
          <p:nvPr/>
        </p:nvPicPr>
        <p:blipFill>
          <a:blip r:embed="rId3">
            <a:alphaModFix/>
          </a:blip>
          <a:stretch>
            <a:fillRect/>
          </a:stretch>
        </p:blipFill>
        <p:spPr>
          <a:xfrm>
            <a:off x="548650" y="791075"/>
            <a:ext cx="454450" cy="463425"/>
          </a:xfrm>
          <a:prstGeom prst="rect">
            <a:avLst/>
          </a:prstGeom>
          <a:noFill/>
          <a:ln>
            <a:noFill/>
          </a:ln>
        </p:spPr>
      </p:pic>
      <p:sp>
        <p:nvSpPr>
          <p:cNvPr id="12" name="Google Shape;12;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3" name="Google Shape;13;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4" name="Google Shape;14;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Confidential</a:t>
            </a:r>
            <a:endParaRPr b="1" sz="600">
              <a:latin typeface="Raleway"/>
              <a:ea typeface="Raleway"/>
              <a:cs typeface="Raleway"/>
              <a:sym typeface="Raleway"/>
            </a:endParaRPr>
          </a:p>
        </p:txBody>
      </p:sp>
      <p:sp>
        <p:nvSpPr>
          <p:cNvPr id="16" name="Google Shape;16;p2"/>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Customized for </a:t>
            </a:r>
            <a:r>
              <a:rPr b="1" lang="en-GB" sz="600">
                <a:latin typeface="Raleway"/>
                <a:ea typeface="Raleway"/>
                <a:cs typeface="Raleway"/>
                <a:sym typeface="Raleway"/>
              </a:rPr>
              <a:t>Lorem Ipsum LLC</a:t>
            </a:r>
            <a:endParaRPr sz="600">
              <a:latin typeface="Raleway"/>
              <a:ea typeface="Raleway"/>
              <a:cs typeface="Raleway"/>
              <a:sym typeface="Raleway"/>
            </a:endParaRPr>
          </a:p>
        </p:txBody>
      </p:sp>
      <p:sp>
        <p:nvSpPr>
          <p:cNvPr id="17" name="Google Shape;17;p2"/>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latin typeface="Raleway"/>
                <a:ea typeface="Raleway"/>
                <a:cs typeface="Raleway"/>
                <a:sym typeface="Raleway"/>
              </a:rPr>
              <a:t>Version 1.0</a:t>
            </a:r>
            <a:endParaRPr b="1" sz="600">
              <a:latin typeface="Raleway"/>
              <a:ea typeface="Raleway"/>
              <a:cs typeface="Raleway"/>
              <a:sym typeface="Raleway"/>
            </a:endParaRPr>
          </a:p>
        </p:txBody>
      </p:sp>
      <p:pic>
        <p:nvPicPr>
          <p:cNvPr id="18" name="Google Shape;18;p2"/>
          <p:cNvPicPr preferRelativeResize="0"/>
          <p:nvPr/>
        </p:nvPicPr>
        <p:blipFill>
          <a:blip r:embed="rId4">
            <a:alphaModFix/>
          </a:blip>
          <a:stretch>
            <a:fillRect/>
          </a:stretch>
        </p:blipFill>
        <p:spPr>
          <a:xfrm>
            <a:off x="463413" y="537975"/>
            <a:ext cx="624925" cy="343975"/>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67" name="Shape 67"/>
        <p:cNvGrpSpPr/>
        <p:nvPr/>
      </p:nvGrpSpPr>
      <p:grpSpPr>
        <a:xfrm>
          <a:off x="0" y="0"/>
          <a:ext cx="0" cy="0"/>
          <a:chOff x="0" y="0"/>
          <a:chExt cx="0" cy="0"/>
        </a:xfrm>
      </p:grpSpPr>
      <p:grpSp>
        <p:nvGrpSpPr>
          <p:cNvPr id="68" name="Google Shape;68;p11"/>
          <p:cNvGrpSpPr/>
          <p:nvPr/>
        </p:nvGrpSpPr>
        <p:grpSpPr>
          <a:xfrm>
            <a:off x="830392" y="4169130"/>
            <a:ext cx="745763" cy="45826"/>
            <a:chOff x="4580561" y="2589004"/>
            <a:chExt cx="1064464" cy="25200"/>
          </a:xfrm>
        </p:grpSpPr>
        <p:sp>
          <p:nvSpPr>
            <p:cNvPr id="69" name="Google Shape;69;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 name="Google Shape;71;p11"/>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72" name="Google Shape;72;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3" name="Shape 73"/>
        <p:cNvGrpSpPr/>
        <p:nvPr/>
      </p:nvGrpSpPr>
      <p:grpSpPr>
        <a:xfrm>
          <a:off x="0" y="0"/>
          <a:ext cx="0" cy="0"/>
          <a:chOff x="0" y="0"/>
          <a:chExt cx="0" cy="0"/>
        </a:xfrm>
      </p:grpSpPr>
      <p:sp>
        <p:nvSpPr>
          <p:cNvPr id="74" name="Google Shape;74;p12"/>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76" name="Google Shape;76;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77" name="Google Shape;77;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8" name="Google Shape;78;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grpSp>
        <p:nvGrpSpPr>
          <p:cNvPr id="79" name="Google Shape;79;p12"/>
          <p:cNvGrpSpPr/>
          <p:nvPr/>
        </p:nvGrpSpPr>
        <p:grpSpPr>
          <a:xfrm>
            <a:off x="830392" y="1191256"/>
            <a:ext cx="745763" cy="45826"/>
            <a:chOff x="4580561" y="2589004"/>
            <a:chExt cx="1064464" cy="25200"/>
          </a:xfrm>
        </p:grpSpPr>
        <p:sp>
          <p:nvSpPr>
            <p:cNvPr id="80" name="Google Shape;80;p12"/>
            <p:cNvSpPr/>
            <p:nvPr/>
          </p:nvSpPr>
          <p:spPr>
            <a:xfrm rot="-5400000">
              <a:off x="5366325" y="2335504"/>
              <a:ext cx="25200" cy="532200"/>
            </a:xfrm>
            <a:prstGeom prst="rect">
              <a:avLst/>
            </a:prstGeom>
            <a:solidFill>
              <a:srgbClr val="1515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2"/>
            <p:cNvSpPr/>
            <p:nvPr/>
          </p:nvSpPr>
          <p:spPr>
            <a:xfrm rot="-5400000">
              <a:off x="4836311" y="2333254"/>
              <a:ext cx="25200" cy="536700"/>
            </a:xfrm>
            <a:prstGeom prst="rect">
              <a:avLst/>
            </a:prstGeom>
            <a:solidFill>
              <a:srgbClr val="008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2" name="Shape 82"/>
        <p:cNvGrpSpPr/>
        <p:nvPr/>
      </p:nvGrpSpPr>
      <p:grpSpPr>
        <a:xfrm>
          <a:off x="0" y="0"/>
          <a:ext cx="0" cy="0"/>
          <a:chOff x="0" y="0"/>
          <a:chExt cx="0" cy="0"/>
        </a:xfrm>
      </p:grpSpPr>
      <p:sp>
        <p:nvSpPr>
          <p:cNvPr id="83" name="Google Shape;83;p13"/>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84" name="Google Shape;84;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85" name="Shape 85"/>
        <p:cNvGrpSpPr/>
        <p:nvPr/>
      </p:nvGrpSpPr>
      <p:grpSpPr>
        <a:xfrm>
          <a:off x="0" y="0"/>
          <a:ext cx="0" cy="0"/>
          <a:chOff x="0" y="0"/>
          <a:chExt cx="0" cy="0"/>
        </a:xfrm>
      </p:grpSpPr>
      <p:grpSp>
        <p:nvGrpSpPr>
          <p:cNvPr id="86" name="Google Shape;86;p14"/>
          <p:cNvGrpSpPr/>
          <p:nvPr/>
        </p:nvGrpSpPr>
        <p:grpSpPr>
          <a:xfrm>
            <a:off x="830392" y="4169130"/>
            <a:ext cx="745763" cy="45826"/>
            <a:chOff x="4580561" y="2589004"/>
            <a:chExt cx="1064464" cy="25200"/>
          </a:xfrm>
        </p:grpSpPr>
        <p:sp>
          <p:nvSpPr>
            <p:cNvPr id="87" name="Google Shape;87;p1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14"/>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90" name="Google Shape;90;p14"/>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91" name="Google Shape;91;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2" name="Shape 92"/>
        <p:cNvGrpSpPr/>
        <p:nvPr/>
      </p:nvGrpSpPr>
      <p:grpSpPr>
        <a:xfrm>
          <a:off x="0" y="0"/>
          <a:ext cx="0" cy="0"/>
          <a:chOff x="0" y="0"/>
          <a:chExt cx="0" cy="0"/>
        </a:xfrm>
      </p:grpSpPr>
      <p:sp>
        <p:nvSpPr>
          <p:cNvPr id="93" name="Google Shape;93;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bg>
      <p:bgPr>
        <a:solidFill>
          <a:schemeClr val="dk1"/>
        </a:solidFill>
      </p:bgPr>
    </p:bg>
    <p:spTree>
      <p:nvGrpSpPr>
        <p:cNvPr id="94" name="Shape 94"/>
        <p:cNvGrpSpPr/>
        <p:nvPr/>
      </p:nvGrpSpPr>
      <p:grpSpPr>
        <a:xfrm>
          <a:off x="0" y="0"/>
          <a:ext cx="0" cy="0"/>
          <a:chOff x="0" y="0"/>
          <a:chExt cx="0" cy="0"/>
        </a:xfrm>
      </p:grpSpPr>
      <p:sp>
        <p:nvSpPr>
          <p:cNvPr id="95" name="Google Shape;95;p16"/>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96" name="Google Shape;96;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97" name="Google Shape;97;p16"/>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Confidential</a:t>
            </a:r>
            <a:endParaRPr b="1" sz="600">
              <a:solidFill>
                <a:srgbClr val="FFFFFF"/>
              </a:solidFill>
              <a:latin typeface="Raleway"/>
              <a:ea typeface="Raleway"/>
              <a:cs typeface="Raleway"/>
              <a:sym typeface="Raleway"/>
            </a:endParaRPr>
          </a:p>
        </p:txBody>
      </p:sp>
      <p:sp>
        <p:nvSpPr>
          <p:cNvPr id="98" name="Google Shape;98;p16"/>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Customized for </a:t>
            </a:r>
            <a:r>
              <a:rPr b="1" lang="en-GB" sz="600">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99" name="Google Shape;99;p16"/>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solidFill>
                  <a:srgbClr val="FFFFFF"/>
                </a:solidFill>
                <a:latin typeface="Raleway"/>
                <a:ea typeface="Raleway"/>
                <a:cs typeface="Raleway"/>
                <a:sym typeface="Raleway"/>
              </a:rPr>
              <a:t>Version 1.0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1">
  <p:cSld name="SECTION_HEADER_2">
    <p:bg>
      <p:bgPr>
        <a:solidFill>
          <a:srgbClr val="434343"/>
        </a:solidFill>
      </p:bgPr>
    </p:bg>
    <p:spTree>
      <p:nvGrpSpPr>
        <p:cNvPr id="100" name="Shape 100"/>
        <p:cNvGrpSpPr/>
        <p:nvPr/>
      </p:nvGrpSpPr>
      <p:grpSpPr>
        <a:xfrm>
          <a:off x="0" y="0"/>
          <a:ext cx="0" cy="0"/>
          <a:chOff x="0" y="0"/>
          <a:chExt cx="0" cy="0"/>
        </a:xfrm>
      </p:grpSpPr>
      <p:sp>
        <p:nvSpPr>
          <p:cNvPr id="101" name="Google Shape;101;p17"/>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02" name="Google Shape;102;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grpSp>
        <p:nvGrpSpPr>
          <p:cNvPr id="103" name="Google Shape;103;p17"/>
          <p:cNvGrpSpPr/>
          <p:nvPr/>
        </p:nvGrpSpPr>
        <p:grpSpPr>
          <a:xfrm>
            <a:off x="830392" y="657856"/>
            <a:ext cx="745763" cy="45826"/>
            <a:chOff x="4580561" y="2589004"/>
            <a:chExt cx="1064464" cy="25200"/>
          </a:xfrm>
        </p:grpSpPr>
        <p:sp>
          <p:nvSpPr>
            <p:cNvPr id="104" name="Google Shape;104;p17"/>
            <p:cNvSpPr/>
            <p:nvPr/>
          </p:nvSpPr>
          <p:spPr>
            <a:xfrm rot="-5400000">
              <a:off x="5366325" y="2335504"/>
              <a:ext cx="25200" cy="532200"/>
            </a:xfrm>
            <a:prstGeom prst="rect">
              <a:avLst/>
            </a:prstGeom>
            <a:solidFill>
              <a:srgbClr val="1515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7"/>
            <p:cNvSpPr/>
            <p:nvPr/>
          </p:nvSpPr>
          <p:spPr>
            <a:xfrm rot="-5400000">
              <a:off x="4836311" y="2333254"/>
              <a:ext cx="25200" cy="536700"/>
            </a:xfrm>
            <a:prstGeom prst="rect">
              <a:avLst/>
            </a:prstGeom>
            <a:solidFill>
              <a:srgbClr val="008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alt1">
  <p:cSld name="TITLE_1">
    <p:bg>
      <p:bgPr>
        <a:solidFill>
          <a:srgbClr val="000000"/>
        </a:solidFill>
      </p:bgPr>
    </p:bg>
    <p:spTree>
      <p:nvGrpSpPr>
        <p:cNvPr id="19" name="Shape 19"/>
        <p:cNvGrpSpPr/>
        <p:nvPr/>
      </p:nvGrpSpPr>
      <p:grpSpPr>
        <a:xfrm>
          <a:off x="0" y="0"/>
          <a:ext cx="0" cy="0"/>
          <a:chOff x="0" y="0"/>
          <a:chExt cx="0" cy="0"/>
        </a:xfrm>
      </p:grpSpPr>
      <p:sp>
        <p:nvSpPr>
          <p:cNvPr id="20" name="Google Shape;20;p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21" name="Google Shape;21;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22" name="Shape 22"/>
        <p:cNvGrpSpPr/>
        <p:nvPr/>
      </p:nvGrpSpPr>
      <p:grpSpPr>
        <a:xfrm>
          <a:off x="0" y="0"/>
          <a:ext cx="0" cy="0"/>
          <a:chOff x="0" y="0"/>
          <a:chExt cx="0" cy="0"/>
        </a:xfrm>
      </p:grpSpPr>
      <p:grpSp>
        <p:nvGrpSpPr>
          <p:cNvPr id="23" name="Google Shape;23;p4"/>
          <p:cNvGrpSpPr/>
          <p:nvPr/>
        </p:nvGrpSpPr>
        <p:grpSpPr>
          <a:xfrm>
            <a:off x="830392" y="657856"/>
            <a:ext cx="745763" cy="45826"/>
            <a:chOff x="4580561" y="2589004"/>
            <a:chExt cx="1064464" cy="25200"/>
          </a:xfrm>
        </p:grpSpPr>
        <p:sp>
          <p:nvSpPr>
            <p:cNvPr id="24" name="Google Shape;24;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7" name="Google Shape;27;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28" name="Google Shape;28;p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9" name="Google Shape;29;p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30" name="Google Shape;30;p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31" name="Google Shape;31;p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2" name="Shape 32"/>
        <p:cNvGrpSpPr/>
        <p:nvPr/>
      </p:nvGrpSpPr>
      <p:grpSpPr>
        <a:xfrm>
          <a:off x="0" y="0"/>
          <a:ext cx="0" cy="0"/>
          <a:chOff x="0" y="0"/>
          <a:chExt cx="0" cy="0"/>
        </a:xfrm>
      </p:grpSpPr>
      <p:grpSp>
        <p:nvGrpSpPr>
          <p:cNvPr id="33" name="Google Shape;33;p5"/>
          <p:cNvGrpSpPr/>
          <p:nvPr/>
        </p:nvGrpSpPr>
        <p:grpSpPr>
          <a:xfrm>
            <a:off x="830392" y="6578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rgbClr val="1515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rgbClr val="008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37" name="Google Shape;37;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8" name="Google Shape;38;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TITLE_AND_BODY_1">
    <p:spTree>
      <p:nvGrpSpPr>
        <p:cNvPr id="39" name="Shape 39"/>
        <p:cNvGrpSpPr/>
        <p:nvPr/>
      </p:nvGrpSpPr>
      <p:grpSpPr>
        <a:xfrm>
          <a:off x="0" y="0"/>
          <a:ext cx="0" cy="0"/>
          <a:chOff x="0" y="0"/>
          <a:chExt cx="0" cy="0"/>
        </a:xfrm>
      </p:grpSpPr>
      <p:sp>
        <p:nvSpPr>
          <p:cNvPr id="40" name="Google Shape;40;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41" name="Google Shape;41;p6"/>
          <p:cNvSpPr txBox="1"/>
          <p:nvPr>
            <p:ph idx="1" type="body"/>
          </p:nvPr>
        </p:nvSpPr>
        <p:spPr>
          <a:xfrm>
            <a:off x="729450" y="1068650"/>
            <a:ext cx="7688700" cy="1034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2">
  <p:cSld name="TITLE_AND_BODY_1_1">
    <p:spTree>
      <p:nvGrpSpPr>
        <p:cNvPr id="42" name="Shape 42"/>
        <p:cNvGrpSpPr/>
        <p:nvPr/>
      </p:nvGrpSpPr>
      <p:grpSpPr>
        <a:xfrm>
          <a:off x="0" y="0"/>
          <a:ext cx="0" cy="0"/>
          <a:chOff x="0" y="0"/>
          <a:chExt cx="0" cy="0"/>
        </a:xfrm>
      </p:grpSpPr>
      <p:pic>
        <p:nvPicPr>
          <p:cNvPr descr="shutterstock_31891705.jpg" id="43" name="Google Shape;43;p7"/>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44" name="Google Shape;44;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
        <p:nvSpPr>
          <p:cNvPr id="45" name="Google Shape;45;p7"/>
          <p:cNvSpPr txBox="1"/>
          <p:nvPr>
            <p:ph type="title"/>
          </p:nvPr>
        </p:nvSpPr>
        <p:spPr>
          <a:xfrm>
            <a:off x="729450" y="2056375"/>
            <a:ext cx="58875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6" name="Shape 46"/>
        <p:cNvGrpSpPr/>
        <p:nvPr/>
      </p:nvGrpSpPr>
      <p:grpSpPr>
        <a:xfrm>
          <a:off x="0" y="0"/>
          <a:ext cx="0" cy="0"/>
          <a:chOff x="0" y="0"/>
          <a:chExt cx="0" cy="0"/>
        </a:xfrm>
      </p:grpSpPr>
      <p:sp>
        <p:nvSpPr>
          <p:cNvPr id="47" name="Google Shape;47;p8"/>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48" name="Google Shape;48;p8"/>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49" name="Google Shape;49;p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50" name="Google Shape;50;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grpSp>
        <p:nvGrpSpPr>
          <p:cNvPr id="51" name="Google Shape;51;p8"/>
          <p:cNvGrpSpPr/>
          <p:nvPr/>
        </p:nvGrpSpPr>
        <p:grpSpPr>
          <a:xfrm>
            <a:off x="830392" y="657856"/>
            <a:ext cx="745763" cy="45826"/>
            <a:chOff x="4580561" y="2589004"/>
            <a:chExt cx="1064464" cy="25200"/>
          </a:xfrm>
        </p:grpSpPr>
        <p:sp>
          <p:nvSpPr>
            <p:cNvPr id="52" name="Google Shape;52;p8"/>
            <p:cNvSpPr/>
            <p:nvPr/>
          </p:nvSpPr>
          <p:spPr>
            <a:xfrm rot="-5400000">
              <a:off x="5366325" y="2335504"/>
              <a:ext cx="25200" cy="532200"/>
            </a:xfrm>
            <a:prstGeom prst="rect">
              <a:avLst/>
            </a:prstGeom>
            <a:solidFill>
              <a:srgbClr val="1515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8"/>
            <p:cNvSpPr/>
            <p:nvPr/>
          </p:nvSpPr>
          <p:spPr>
            <a:xfrm rot="-5400000">
              <a:off x="4836311" y="2333254"/>
              <a:ext cx="25200" cy="536700"/>
            </a:xfrm>
            <a:prstGeom prst="rect">
              <a:avLst/>
            </a:prstGeom>
            <a:solidFill>
              <a:srgbClr val="008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4" name="Shape 54"/>
        <p:cNvGrpSpPr/>
        <p:nvPr/>
      </p:nvGrpSpPr>
      <p:grpSpPr>
        <a:xfrm>
          <a:off x="0" y="0"/>
          <a:ext cx="0" cy="0"/>
          <a:chOff x="0" y="0"/>
          <a:chExt cx="0" cy="0"/>
        </a:xfrm>
      </p:grpSpPr>
      <p:sp>
        <p:nvSpPr>
          <p:cNvPr id="55" name="Google Shape;55;p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6" name="Google Shape;56;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grpSp>
        <p:nvGrpSpPr>
          <p:cNvPr id="57" name="Google Shape;57;p9"/>
          <p:cNvGrpSpPr/>
          <p:nvPr/>
        </p:nvGrpSpPr>
        <p:grpSpPr>
          <a:xfrm>
            <a:off x="830392" y="657856"/>
            <a:ext cx="745763" cy="45826"/>
            <a:chOff x="4580561" y="2589004"/>
            <a:chExt cx="1064464" cy="25200"/>
          </a:xfrm>
        </p:grpSpPr>
        <p:sp>
          <p:nvSpPr>
            <p:cNvPr id="58" name="Google Shape;58;p9"/>
            <p:cNvSpPr/>
            <p:nvPr/>
          </p:nvSpPr>
          <p:spPr>
            <a:xfrm rot="-5400000">
              <a:off x="5366325" y="2335504"/>
              <a:ext cx="25200" cy="532200"/>
            </a:xfrm>
            <a:prstGeom prst="rect">
              <a:avLst/>
            </a:prstGeom>
            <a:solidFill>
              <a:srgbClr val="1515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9"/>
            <p:cNvSpPr/>
            <p:nvPr/>
          </p:nvSpPr>
          <p:spPr>
            <a:xfrm rot="-5400000">
              <a:off x="4836311" y="2333254"/>
              <a:ext cx="25200" cy="536700"/>
            </a:xfrm>
            <a:prstGeom prst="rect">
              <a:avLst/>
            </a:prstGeom>
            <a:solidFill>
              <a:srgbClr val="008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0" name="Shape 60"/>
        <p:cNvGrpSpPr/>
        <p:nvPr/>
      </p:nvGrpSpPr>
      <p:grpSpPr>
        <a:xfrm>
          <a:off x="0" y="0"/>
          <a:ext cx="0" cy="0"/>
          <a:chOff x="0" y="0"/>
          <a:chExt cx="0" cy="0"/>
        </a:xfrm>
      </p:grpSpPr>
      <p:sp>
        <p:nvSpPr>
          <p:cNvPr id="61" name="Google Shape;61;p10"/>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62" name="Google Shape;62;p10"/>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3" name="Google Shape;63;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grpSp>
        <p:nvGrpSpPr>
          <p:cNvPr id="64" name="Google Shape;64;p10"/>
          <p:cNvGrpSpPr/>
          <p:nvPr/>
        </p:nvGrpSpPr>
        <p:grpSpPr>
          <a:xfrm>
            <a:off x="830392" y="657856"/>
            <a:ext cx="745763" cy="45826"/>
            <a:chOff x="4580561" y="2589004"/>
            <a:chExt cx="1064464" cy="25200"/>
          </a:xfrm>
        </p:grpSpPr>
        <p:sp>
          <p:nvSpPr>
            <p:cNvPr id="65" name="Google Shape;65;p10"/>
            <p:cNvSpPr/>
            <p:nvPr/>
          </p:nvSpPr>
          <p:spPr>
            <a:xfrm rot="-5400000">
              <a:off x="5366325" y="2335504"/>
              <a:ext cx="25200" cy="532200"/>
            </a:xfrm>
            <a:prstGeom prst="rect">
              <a:avLst/>
            </a:prstGeom>
            <a:solidFill>
              <a:srgbClr val="1515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0"/>
            <p:cNvSpPr/>
            <p:nvPr/>
          </p:nvSpPr>
          <p:spPr>
            <a:xfrm rot="-5400000">
              <a:off x="4836311" y="2333254"/>
              <a:ext cx="25200" cy="536700"/>
            </a:xfrm>
            <a:prstGeom prst="rect">
              <a:avLst/>
            </a:prstGeom>
            <a:solidFill>
              <a:srgbClr val="008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1.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 Id="rId4" Type="http://schemas.openxmlformats.org/officeDocument/2006/relationships/image" Target="../media/image7.png"/><Relationship Id="rId5" Type="http://schemas.openxmlformats.org/officeDocument/2006/relationships/image" Target="../media/image6.png"/><Relationship Id="rId6"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xml"/><Relationship Id="rId3"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 Id="rId3" Type="http://schemas.openxmlformats.org/officeDocument/2006/relationships/image" Target="../media/image1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 Id="rId3"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 Id="rId3"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12.png"/><Relationship Id="rId4" Type="http://schemas.openxmlformats.org/officeDocument/2006/relationships/hyperlink" Target="https://go.dev/learn/" TargetMode="External"/><Relationship Id="rId5" Type="http://schemas.openxmlformats.org/officeDocument/2006/relationships/hyperlink" Target="https://go.dev/learn/" TargetMode="External"/><Relationship Id="rId6" Type="http://schemas.openxmlformats.org/officeDocument/2006/relationships/hyperlink" Target="https://www.rust-lang.org/tools/install" TargetMode="External"/><Relationship Id="rId7" Type="http://schemas.openxmlformats.org/officeDocument/2006/relationships/hyperlink" Target="https://www.rust-lang.org/tools/install"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hyperlink" Target="https://boost.filecoin.io/configuration" TargetMode="External"/><Relationship Id="rId4" Type="http://schemas.openxmlformats.org/officeDocument/2006/relationships/hyperlink" Target="https://boost.filecoin.io/backup-and-restore" TargetMode="External"/><Relationship Id="rId9" Type="http://schemas.openxmlformats.org/officeDocument/2006/relationships/hyperlink" Target="https://boost.filecoin.io/http-retrieval/serving-files-with-booster-http" TargetMode="External"/><Relationship Id="rId5" Type="http://schemas.openxmlformats.org/officeDocument/2006/relationships/hyperlink" Target="https://boost.filecoin.io/tutorials/how-to-store-files-with-boost-on-filecoin" TargetMode="External"/><Relationship Id="rId6" Type="http://schemas.openxmlformats.org/officeDocument/2006/relationships/hyperlink" Target="https://boost.filecoin.io/tutorials/using-filters-for-storage-and-retrieval-deals" TargetMode="External"/><Relationship Id="rId7" Type="http://schemas.openxmlformats.org/officeDocument/2006/relationships/hyperlink" Target="https://boost.filecoin.io/tutorials/setting-up-a-monitoring-stack-for-boost" TargetMode="External"/><Relationship Id="rId8" Type="http://schemas.openxmlformats.org/officeDocument/2006/relationships/hyperlink" Target="https://boost.filecoin.io/bitswap-retrieval"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8"/>
          <p:cNvSpPr txBox="1"/>
          <p:nvPr>
            <p:ph type="ctrTitle"/>
          </p:nvPr>
        </p:nvSpPr>
        <p:spPr>
          <a:xfrm>
            <a:off x="729450" y="1322450"/>
            <a:ext cx="8268300" cy="1664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4400">
                <a:solidFill>
                  <a:schemeClr val="lt1"/>
                </a:solidFill>
              </a:rPr>
              <a:t>Chapter 16: </a:t>
            </a:r>
            <a:endParaRPr sz="4400">
              <a:solidFill>
                <a:schemeClr val="lt1"/>
              </a:solidFill>
            </a:endParaRPr>
          </a:p>
          <a:p>
            <a:pPr indent="0" lvl="0" marL="0" rtl="0" algn="l">
              <a:lnSpc>
                <a:spcPct val="115000"/>
              </a:lnSpc>
              <a:spcBef>
                <a:spcPts val="2400"/>
              </a:spcBef>
              <a:spcAft>
                <a:spcPts val="1000"/>
              </a:spcAft>
              <a:buNone/>
            </a:pPr>
            <a:r>
              <a:rPr lang="en-GB" sz="3400">
                <a:solidFill>
                  <a:schemeClr val="lt1"/>
                </a:solidFill>
              </a:rPr>
              <a:t>Filecoin boost</a:t>
            </a:r>
            <a:endParaRPr sz="4400">
              <a:solidFill>
                <a:schemeClr val="lt1"/>
              </a:solidFill>
            </a:endParaRPr>
          </a:p>
        </p:txBody>
      </p:sp>
      <p:sp>
        <p:nvSpPr>
          <p:cNvPr id="111" name="Google Shape;111;p18"/>
          <p:cNvSpPr txBox="1"/>
          <p:nvPr>
            <p:ph idx="1" type="subTitle"/>
          </p:nvPr>
        </p:nvSpPr>
        <p:spPr>
          <a:xfrm>
            <a:off x="729450" y="3454050"/>
            <a:ext cx="4570200" cy="841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800">
                <a:solidFill>
                  <a:schemeClr val="lt2"/>
                </a:solidFill>
              </a:rPr>
              <a:t>Content</a:t>
            </a:r>
            <a:r>
              <a:rPr lang="en-GB" sz="1800">
                <a:solidFill>
                  <a:schemeClr val="lt2"/>
                </a:solidFill>
              </a:rPr>
              <a:t> created by Brown Zhang</a:t>
            </a:r>
            <a:endParaRPr sz="1800">
              <a:solidFill>
                <a:schemeClr val="lt2"/>
              </a:solidFill>
            </a:endParaRPr>
          </a:p>
          <a:p>
            <a:pPr indent="0" lvl="0" marL="0" rtl="0" algn="l">
              <a:lnSpc>
                <a:spcPct val="115000"/>
              </a:lnSpc>
              <a:spcBef>
                <a:spcPts val="0"/>
              </a:spcBef>
              <a:spcAft>
                <a:spcPts val="0"/>
              </a:spcAft>
              <a:buNone/>
            </a:pPr>
            <a:r>
              <a:rPr lang="en-GB" sz="1800">
                <a:solidFill>
                  <a:schemeClr val="lt2"/>
                </a:solidFill>
              </a:rPr>
              <a:t>Researcher @ </a:t>
            </a:r>
            <a:r>
              <a:rPr lang="en-GB" sz="1800">
                <a:solidFill>
                  <a:schemeClr val="lt2"/>
                </a:solidFill>
              </a:rPr>
              <a:t>KEN Labs</a:t>
            </a:r>
            <a:endParaRPr sz="1800">
              <a:solidFill>
                <a:schemeClr val="lt2"/>
              </a:solidFill>
            </a:endParaRPr>
          </a:p>
        </p:txBody>
      </p:sp>
      <p:sp>
        <p:nvSpPr>
          <p:cNvPr id="112" name="Google Shape;112;p18"/>
          <p:cNvSpPr txBox="1"/>
          <p:nvPr/>
        </p:nvSpPr>
        <p:spPr>
          <a:xfrm>
            <a:off x="1030400" y="726325"/>
            <a:ext cx="32601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solidFill>
                  <a:schemeClr val="lt1"/>
                </a:solidFill>
              </a:rPr>
              <a:t>Beginners Guide to Filecoin</a:t>
            </a:r>
            <a:endParaRPr sz="1800">
              <a:solidFill>
                <a:schemeClr val="lt1"/>
              </a:solidFill>
            </a:endParaRPr>
          </a:p>
        </p:txBody>
      </p:sp>
      <p:pic>
        <p:nvPicPr>
          <p:cNvPr id="113" name="Google Shape;113;p18"/>
          <p:cNvPicPr preferRelativeResize="0"/>
          <p:nvPr/>
        </p:nvPicPr>
        <p:blipFill>
          <a:blip r:embed="rId3">
            <a:alphaModFix/>
          </a:blip>
          <a:stretch>
            <a:fillRect/>
          </a:stretch>
        </p:blipFill>
        <p:spPr>
          <a:xfrm>
            <a:off x="6423850" y="646813"/>
            <a:ext cx="531993" cy="541200"/>
          </a:xfrm>
          <a:prstGeom prst="rect">
            <a:avLst/>
          </a:prstGeom>
          <a:noFill/>
          <a:ln>
            <a:noFill/>
          </a:ln>
        </p:spPr>
      </p:pic>
      <p:pic>
        <p:nvPicPr>
          <p:cNvPr id="114" name="Google Shape;114;p18"/>
          <p:cNvPicPr preferRelativeResize="0"/>
          <p:nvPr/>
        </p:nvPicPr>
        <p:blipFill>
          <a:blip r:embed="rId4">
            <a:alphaModFix/>
          </a:blip>
          <a:stretch>
            <a:fillRect/>
          </a:stretch>
        </p:blipFill>
        <p:spPr>
          <a:xfrm>
            <a:off x="7068350" y="668050"/>
            <a:ext cx="500500" cy="498725"/>
          </a:xfrm>
          <a:prstGeom prst="rect">
            <a:avLst/>
          </a:prstGeom>
          <a:noFill/>
          <a:ln>
            <a:noFill/>
          </a:ln>
        </p:spPr>
      </p:pic>
      <p:pic>
        <p:nvPicPr>
          <p:cNvPr id="115" name="Google Shape;115;p18"/>
          <p:cNvPicPr preferRelativeResize="0"/>
          <p:nvPr/>
        </p:nvPicPr>
        <p:blipFill>
          <a:blip r:embed="rId5">
            <a:alphaModFix/>
          </a:blip>
          <a:stretch>
            <a:fillRect/>
          </a:stretch>
        </p:blipFill>
        <p:spPr>
          <a:xfrm>
            <a:off x="7681350" y="667175"/>
            <a:ext cx="500500" cy="500500"/>
          </a:xfrm>
          <a:prstGeom prst="rect">
            <a:avLst/>
          </a:prstGeom>
          <a:noFill/>
          <a:ln>
            <a:noFill/>
          </a:ln>
        </p:spPr>
      </p:pic>
      <p:pic>
        <p:nvPicPr>
          <p:cNvPr id="116" name="Google Shape;116;p18"/>
          <p:cNvPicPr preferRelativeResize="0"/>
          <p:nvPr/>
        </p:nvPicPr>
        <p:blipFill>
          <a:blip r:embed="rId6">
            <a:alphaModFix/>
          </a:blip>
          <a:stretch>
            <a:fillRect/>
          </a:stretch>
        </p:blipFill>
        <p:spPr>
          <a:xfrm>
            <a:off x="8294350" y="610600"/>
            <a:ext cx="576125" cy="5774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174" name="Shape 174"/>
        <p:cNvGrpSpPr/>
        <p:nvPr/>
      </p:nvGrpSpPr>
      <p:grpSpPr>
        <a:xfrm>
          <a:off x="0" y="0"/>
          <a:ext cx="0" cy="0"/>
          <a:chOff x="0" y="0"/>
          <a:chExt cx="0" cy="0"/>
        </a:xfrm>
      </p:grpSpPr>
      <p:sp>
        <p:nvSpPr>
          <p:cNvPr id="175" name="Google Shape;175;p27"/>
          <p:cNvSpPr txBox="1"/>
          <p:nvPr>
            <p:ph type="title"/>
          </p:nvPr>
        </p:nvSpPr>
        <p:spPr>
          <a:xfrm>
            <a:off x="729450" y="789050"/>
            <a:ext cx="7010100" cy="35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600"/>
              <a:t>Conclusion</a:t>
            </a:r>
            <a:endParaRPr sz="2600"/>
          </a:p>
        </p:txBody>
      </p:sp>
      <p:sp>
        <p:nvSpPr>
          <p:cNvPr id="176" name="Google Shape;176;p27"/>
          <p:cNvSpPr txBox="1"/>
          <p:nvPr>
            <p:ph idx="4294967295" type="body"/>
          </p:nvPr>
        </p:nvSpPr>
        <p:spPr>
          <a:xfrm>
            <a:off x="721250" y="1431750"/>
            <a:ext cx="7032000" cy="220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chemeClr val="lt1"/>
                </a:solidFill>
              </a:rPr>
              <a:t>Boost is a tool for Storage Providers to manage data onboarding and retrieval on the Filecoin network.</a:t>
            </a:r>
            <a:endParaRPr sz="1800">
              <a:solidFill>
                <a:schemeClr val="lt1"/>
              </a:solidFill>
            </a:endParaRPr>
          </a:p>
          <a:p>
            <a:pPr indent="0" lvl="0" marL="0" rtl="0" algn="l">
              <a:spcBef>
                <a:spcPts val="1600"/>
              </a:spcBef>
              <a:spcAft>
                <a:spcPts val="0"/>
              </a:spcAft>
              <a:buNone/>
            </a:pPr>
            <a:r>
              <a:t/>
            </a:r>
            <a:endParaRPr sz="1800">
              <a:solidFill>
                <a:schemeClr val="lt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28"/>
          <p:cNvSpPr txBox="1"/>
          <p:nvPr>
            <p:ph type="ctrTitle"/>
          </p:nvPr>
        </p:nvSpPr>
        <p:spPr>
          <a:xfrm>
            <a:off x="727950" y="2253700"/>
            <a:ext cx="7688100" cy="103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sz="3100">
                <a:solidFill>
                  <a:schemeClr val="lt1"/>
                </a:solidFill>
              </a:rPr>
              <a:t>Feedback is welcomed.</a:t>
            </a:r>
            <a:endParaRPr sz="3100">
              <a:solidFill>
                <a:schemeClr val="lt1"/>
              </a:solidFill>
            </a:endParaRPr>
          </a:p>
          <a:p>
            <a:pPr indent="0" lvl="0" marL="0" rtl="0" algn="ctr">
              <a:spcBef>
                <a:spcPts val="0"/>
              </a:spcBef>
              <a:spcAft>
                <a:spcPts val="0"/>
              </a:spcAft>
              <a:buNone/>
            </a:pPr>
            <a:r>
              <a:rPr lang="en-GB" sz="1100">
                <a:solidFill>
                  <a:schemeClr val="lt1"/>
                </a:solidFill>
              </a:rPr>
              <a:t>https://github.com/kenlabs/Beginners-Guide-to-Filecoin</a:t>
            </a:r>
            <a:endParaRPr sz="1100">
              <a:solidFill>
                <a:schemeClr val="lt1"/>
              </a:solidFill>
            </a:endParaRPr>
          </a:p>
        </p:txBody>
      </p:sp>
      <p:pic>
        <p:nvPicPr>
          <p:cNvPr id="182" name="Google Shape;182;p28"/>
          <p:cNvPicPr preferRelativeResize="0"/>
          <p:nvPr/>
        </p:nvPicPr>
        <p:blipFill>
          <a:blip r:embed="rId3">
            <a:alphaModFix/>
          </a:blip>
          <a:stretch>
            <a:fillRect/>
          </a:stretch>
        </p:blipFill>
        <p:spPr>
          <a:xfrm>
            <a:off x="4070360" y="1550680"/>
            <a:ext cx="689393" cy="703020"/>
          </a:xfrm>
          <a:prstGeom prst="rect">
            <a:avLst/>
          </a:prstGeom>
          <a:noFill/>
          <a:ln>
            <a:noFill/>
          </a:ln>
        </p:spPr>
      </p:pic>
      <p:pic>
        <p:nvPicPr>
          <p:cNvPr id="183" name="Google Shape;183;p28"/>
          <p:cNvPicPr preferRelativeResize="0"/>
          <p:nvPr/>
        </p:nvPicPr>
        <p:blipFill>
          <a:blip r:embed="rId4">
            <a:alphaModFix/>
          </a:blip>
          <a:stretch>
            <a:fillRect/>
          </a:stretch>
        </p:blipFill>
        <p:spPr>
          <a:xfrm>
            <a:off x="3941056" y="1166725"/>
            <a:ext cx="948000" cy="52181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19"/>
          <p:cNvSpPr txBox="1"/>
          <p:nvPr/>
        </p:nvSpPr>
        <p:spPr>
          <a:xfrm>
            <a:off x="730725" y="785250"/>
            <a:ext cx="3893400" cy="103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600">
                <a:solidFill>
                  <a:srgbClr val="1A1A1A"/>
                </a:solidFill>
                <a:latin typeface="Raleway"/>
                <a:ea typeface="Raleway"/>
                <a:cs typeface="Raleway"/>
                <a:sym typeface="Raleway"/>
              </a:rPr>
              <a:t>What is Boost?</a:t>
            </a:r>
            <a:endParaRPr sz="2600">
              <a:solidFill>
                <a:srgbClr val="1A1A1A"/>
              </a:solidFill>
              <a:latin typeface="Raleway"/>
              <a:ea typeface="Raleway"/>
              <a:cs typeface="Raleway"/>
              <a:sym typeface="Raleway"/>
            </a:endParaRPr>
          </a:p>
        </p:txBody>
      </p:sp>
      <p:sp>
        <p:nvSpPr>
          <p:cNvPr id="122" name="Google Shape;122;p19"/>
          <p:cNvSpPr txBox="1"/>
          <p:nvPr/>
        </p:nvSpPr>
        <p:spPr>
          <a:xfrm>
            <a:off x="721225" y="1900725"/>
            <a:ext cx="3893400" cy="2089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100">
                <a:solidFill>
                  <a:srgbClr val="2A2A2A"/>
                </a:solidFill>
              </a:rPr>
              <a:t>Boost is a tool for Storage Providers to manage data onboarding and retrieval on the Filecoin network.</a:t>
            </a:r>
            <a:r>
              <a:rPr lang="en-GB" sz="1100"/>
              <a:t> It replaces the </a:t>
            </a:r>
            <a:r>
              <a:rPr b="1" lang="en-GB" sz="1100">
                <a:solidFill>
                  <a:srgbClr val="1A1A1A"/>
                </a:solidFill>
              </a:rPr>
              <a:t>go-fil-markets</a:t>
            </a:r>
            <a:r>
              <a:rPr lang="en-GB" sz="1100"/>
              <a:t> package in lotus with a standalone binary that runs alongside a Lotus daemon and Lotus miner.</a:t>
            </a:r>
            <a:endParaRPr sz="1100"/>
          </a:p>
          <a:p>
            <a:pPr indent="0" lvl="0" marL="0" rtl="0" algn="l">
              <a:lnSpc>
                <a:spcPct val="115000"/>
              </a:lnSpc>
              <a:spcBef>
                <a:spcPts val="1600"/>
              </a:spcBef>
              <a:spcAft>
                <a:spcPts val="1600"/>
              </a:spcAft>
              <a:buNone/>
            </a:pPr>
            <a:r>
              <a:rPr lang="en-GB" sz="1100"/>
              <a:t>Boost exposes </a:t>
            </a:r>
            <a:r>
              <a:rPr b="1" lang="en-GB" sz="1100"/>
              <a:t>libp2p</a:t>
            </a:r>
            <a:r>
              <a:rPr lang="en-GB" sz="1100"/>
              <a:t> interfaces for making </a:t>
            </a:r>
            <a:r>
              <a:rPr b="1" lang="en-GB" sz="1100"/>
              <a:t>storage and retrieval deals</a:t>
            </a:r>
            <a:r>
              <a:rPr lang="en-GB" sz="1100"/>
              <a:t>, a </a:t>
            </a:r>
            <a:r>
              <a:rPr b="1" lang="en-GB" sz="1100"/>
              <a:t>web</a:t>
            </a:r>
            <a:r>
              <a:rPr lang="en-GB" sz="1100"/>
              <a:t> interface for managing </a:t>
            </a:r>
            <a:r>
              <a:rPr b="1" lang="en-GB" sz="1100"/>
              <a:t>storage deals</a:t>
            </a:r>
            <a:r>
              <a:rPr lang="en-GB" sz="1100"/>
              <a:t>, and a </a:t>
            </a:r>
            <a:r>
              <a:rPr b="1" lang="en-GB" sz="1100"/>
              <a:t>GraphQL</a:t>
            </a:r>
            <a:r>
              <a:rPr lang="en-GB" sz="1100"/>
              <a:t> interface for </a:t>
            </a:r>
            <a:r>
              <a:rPr b="1" lang="en-GB" sz="1100"/>
              <a:t>accessing and updating real-time deal information</a:t>
            </a:r>
            <a:r>
              <a:rPr lang="en-GB" sz="1100"/>
              <a:t>.</a:t>
            </a:r>
            <a:endParaRPr sz="1100">
              <a:solidFill>
                <a:srgbClr val="595959"/>
              </a:solidFill>
              <a:latin typeface="Lato"/>
              <a:ea typeface="Lato"/>
              <a:cs typeface="Lato"/>
              <a:sym typeface="Lato"/>
            </a:endParaRPr>
          </a:p>
        </p:txBody>
      </p:sp>
      <p:pic>
        <p:nvPicPr>
          <p:cNvPr id="123" name="Google Shape;123;p19"/>
          <p:cNvPicPr preferRelativeResize="0"/>
          <p:nvPr/>
        </p:nvPicPr>
        <p:blipFill>
          <a:blip r:embed="rId3">
            <a:alphaModFix/>
          </a:blip>
          <a:stretch>
            <a:fillRect/>
          </a:stretch>
        </p:blipFill>
        <p:spPr>
          <a:xfrm>
            <a:off x="5146750" y="1900719"/>
            <a:ext cx="3997251" cy="130378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0"/>
          <p:cNvSpPr txBox="1"/>
          <p:nvPr/>
        </p:nvSpPr>
        <p:spPr>
          <a:xfrm>
            <a:off x="730725" y="785250"/>
            <a:ext cx="3893400" cy="103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600">
                <a:solidFill>
                  <a:srgbClr val="1A1A1A"/>
                </a:solidFill>
                <a:latin typeface="Raleway"/>
                <a:ea typeface="Raleway"/>
                <a:cs typeface="Raleway"/>
                <a:sym typeface="Raleway"/>
              </a:rPr>
              <a:t>Features</a:t>
            </a:r>
            <a:endParaRPr b="1" sz="2600">
              <a:solidFill>
                <a:srgbClr val="1A1A1A"/>
              </a:solidFill>
              <a:latin typeface="Raleway"/>
              <a:ea typeface="Raleway"/>
              <a:cs typeface="Raleway"/>
              <a:sym typeface="Raleway"/>
            </a:endParaRPr>
          </a:p>
        </p:txBody>
      </p:sp>
      <p:sp>
        <p:nvSpPr>
          <p:cNvPr id="129" name="Google Shape;129;p20"/>
          <p:cNvSpPr txBox="1"/>
          <p:nvPr/>
        </p:nvSpPr>
        <p:spPr>
          <a:xfrm>
            <a:off x="721225" y="1900725"/>
            <a:ext cx="3893400" cy="2089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sz="1100">
                <a:solidFill>
                  <a:srgbClr val="1A1A1A"/>
                </a:solidFill>
              </a:rPr>
              <a:t>Make storage deals with HTTP data transfer</a:t>
            </a:r>
            <a:endParaRPr b="1" sz="1100">
              <a:solidFill>
                <a:srgbClr val="1A1A1A"/>
              </a:solidFill>
            </a:endParaRPr>
          </a:p>
          <a:p>
            <a:pPr indent="0" lvl="0" marL="0" rtl="0" algn="l">
              <a:lnSpc>
                <a:spcPct val="115000"/>
              </a:lnSpc>
              <a:spcBef>
                <a:spcPts val="500"/>
              </a:spcBef>
              <a:spcAft>
                <a:spcPts val="0"/>
              </a:spcAft>
              <a:buNone/>
            </a:pPr>
            <a:r>
              <a:rPr lang="en-GB" sz="900">
                <a:solidFill>
                  <a:srgbClr val="1A1A1A"/>
                </a:solidFill>
              </a:rPr>
              <a:t>Boost supports multiple options for data transfer when making storage deals, including HTTP. Clients can host their CAR file on an HTTP server, such as S3, and provide that URL when proposing the storage deal. Once accepted, Boost will automatically fetch the CAR file from the specified URL.</a:t>
            </a:r>
            <a:endParaRPr sz="900">
              <a:solidFill>
                <a:srgbClr val="1A1A1A"/>
              </a:solidFill>
            </a:endParaRPr>
          </a:p>
          <a:p>
            <a:pPr indent="0" lvl="0" marL="0" rtl="0" algn="l">
              <a:lnSpc>
                <a:spcPct val="115000"/>
              </a:lnSpc>
              <a:spcBef>
                <a:spcPts val="500"/>
              </a:spcBef>
              <a:spcAft>
                <a:spcPts val="0"/>
              </a:spcAft>
              <a:buNone/>
            </a:pPr>
            <a:r>
              <a:rPr b="1" lang="en-GB" sz="900">
                <a:solidFill>
                  <a:srgbClr val="1A1A1A"/>
                </a:solidFill>
              </a:rPr>
              <a:t>Web UI</a:t>
            </a:r>
            <a:endParaRPr b="1" sz="900">
              <a:solidFill>
                <a:srgbClr val="1A1A1A"/>
              </a:solidFill>
            </a:endParaRPr>
          </a:p>
          <a:p>
            <a:pPr indent="0" lvl="0" marL="0" rtl="0" algn="l">
              <a:lnSpc>
                <a:spcPct val="115000"/>
              </a:lnSpc>
              <a:spcBef>
                <a:spcPts val="500"/>
              </a:spcBef>
              <a:spcAft>
                <a:spcPts val="0"/>
              </a:spcAft>
              <a:buNone/>
            </a:pPr>
            <a:r>
              <a:rPr lang="en-GB" sz="900">
                <a:solidFill>
                  <a:srgbClr val="1A1A1A"/>
                </a:solidFill>
              </a:rPr>
              <a:t>Boost comes with a web interface that can be used to manage deals, watch disk usage, monitor funds, adjust settings and more.</a:t>
            </a:r>
            <a:endParaRPr sz="900">
              <a:solidFill>
                <a:srgbClr val="1A1A1A"/>
              </a:solidFill>
            </a:endParaRPr>
          </a:p>
          <a:p>
            <a:pPr indent="0" lvl="0" marL="0" rtl="0" algn="l">
              <a:lnSpc>
                <a:spcPct val="115000"/>
              </a:lnSpc>
              <a:spcBef>
                <a:spcPts val="500"/>
              </a:spcBef>
              <a:spcAft>
                <a:spcPts val="0"/>
              </a:spcAft>
              <a:buNone/>
            </a:pPr>
            <a:r>
              <a:rPr b="1" lang="en-GB" sz="900">
                <a:solidFill>
                  <a:srgbClr val="1A1A1A"/>
                </a:solidFill>
              </a:rPr>
              <a:t>Backwards compatibility with go-fil-markets package</a:t>
            </a:r>
            <a:endParaRPr b="1" sz="900">
              <a:solidFill>
                <a:srgbClr val="1A1A1A"/>
              </a:solidFill>
            </a:endParaRPr>
          </a:p>
          <a:p>
            <a:pPr indent="0" lvl="0" marL="0" rtl="0" algn="l">
              <a:lnSpc>
                <a:spcPct val="115000"/>
              </a:lnSpc>
              <a:spcBef>
                <a:spcPts val="500"/>
              </a:spcBef>
              <a:spcAft>
                <a:spcPts val="500"/>
              </a:spcAft>
              <a:buNone/>
            </a:pPr>
            <a:r>
              <a:rPr b="1" lang="en-GB" sz="900">
                <a:solidFill>
                  <a:srgbClr val="1A1A1A"/>
                </a:solidFill>
              </a:rPr>
              <a:t>A client for proposing deals that doesn't require a Lotus node</a:t>
            </a:r>
            <a:endParaRPr b="1" sz="900">
              <a:solidFill>
                <a:srgbClr val="1A1A1A"/>
              </a:solidFill>
            </a:endParaRPr>
          </a:p>
        </p:txBody>
      </p:sp>
      <p:pic>
        <p:nvPicPr>
          <p:cNvPr id="130" name="Google Shape;130;p20"/>
          <p:cNvPicPr preferRelativeResize="0"/>
          <p:nvPr/>
        </p:nvPicPr>
        <p:blipFill>
          <a:blip r:embed="rId3">
            <a:alphaModFix/>
          </a:blip>
          <a:stretch>
            <a:fillRect/>
          </a:stretch>
        </p:blipFill>
        <p:spPr>
          <a:xfrm>
            <a:off x="5146750" y="1819652"/>
            <a:ext cx="3997251" cy="215084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pic>
        <p:nvPicPr>
          <p:cNvPr id="135" name="Google Shape;135;p21"/>
          <p:cNvPicPr preferRelativeResize="0"/>
          <p:nvPr/>
        </p:nvPicPr>
        <p:blipFill>
          <a:blip r:embed="rId3">
            <a:alphaModFix/>
          </a:blip>
          <a:stretch>
            <a:fillRect/>
          </a:stretch>
        </p:blipFill>
        <p:spPr>
          <a:xfrm>
            <a:off x="5146750" y="1819650"/>
            <a:ext cx="3997251" cy="2150851"/>
          </a:xfrm>
          <a:prstGeom prst="rect">
            <a:avLst/>
          </a:prstGeom>
          <a:noFill/>
          <a:ln>
            <a:noFill/>
          </a:ln>
        </p:spPr>
      </p:pic>
      <p:sp>
        <p:nvSpPr>
          <p:cNvPr id="136" name="Google Shape;136;p21"/>
          <p:cNvSpPr txBox="1"/>
          <p:nvPr/>
        </p:nvSpPr>
        <p:spPr>
          <a:xfrm>
            <a:off x="730725" y="785250"/>
            <a:ext cx="3893400" cy="103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600">
                <a:solidFill>
                  <a:srgbClr val="1A1A1A"/>
                </a:solidFill>
                <a:latin typeface="Raleway"/>
                <a:ea typeface="Raleway"/>
                <a:cs typeface="Raleway"/>
                <a:sym typeface="Raleway"/>
              </a:rPr>
              <a:t>Architecture</a:t>
            </a:r>
            <a:endParaRPr b="1" sz="2600">
              <a:solidFill>
                <a:srgbClr val="1A1A1A"/>
              </a:solidFill>
              <a:latin typeface="Raleway"/>
              <a:ea typeface="Raleway"/>
              <a:cs typeface="Raleway"/>
              <a:sym typeface="Raleway"/>
            </a:endParaRPr>
          </a:p>
        </p:txBody>
      </p:sp>
      <p:sp>
        <p:nvSpPr>
          <p:cNvPr id="137" name="Google Shape;137;p21"/>
          <p:cNvSpPr txBox="1"/>
          <p:nvPr/>
        </p:nvSpPr>
        <p:spPr>
          <a:xfrm>
            <a:off x="721225" y="1900725"/>
            <a:ext cx="3893400" cy="2089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100">
                <a:solidFill>
                  <a:srgbClr val="1A1A1A"/>
                </a:solidFill>
              </a:rPr>
              <a:t>The </a:t>
            </a:r>
            <a:r>
              <a:rPr b="1" lang="en-GB" sz="1100">
                <a:solidFill>
                  <a:srgbClr val="1A1A1A"/>
                </a:solidFill>
              </a:rPr>
              <a:t>boost daemon</a:t>
            </a:r>
            <a:r>
              <a:rPr lang="en-GB" sz="1100">
                <a:solidFill>
                  <a:srgbClr val="1A1A1A"/>
                </a:solidFill>
              </a:rPr>
              <a:t> exposes a </a:t>
            </a:r>
            <a:r>
              <a:rPr b="1" lang="en-GB" sz="1100">
                <a:solidFill>
                  <a:srgbClr val="1A1A1A"/>
                </a:solidFill>
              </a:rPr>
              <a:t>libp2p interface</a:t>
            </a:r>
            <a:r>
              <a:rPr lang="en-GB" sz="1100">
                <a:solidFill>
                  <a:srgbClr val="1A1A1A"/>
                </a:solidFill>
              </a:rPr>
              <a:t> for storage and retrieval deals. It performs on-chain operations by making API calls to the lotus node. The daemon hands off downloaded data to the lotus miner for sealing via API calls to the lotus miner.</a:t>
            </a:r>
            <a:endParaRPr sz="1100">
              <a:solidFill>
                <a:srgbClr val="1A1A1A"/>
              </a:solidFill>
            </a:endParaRPr>
          </a:p>
          <a:p>
            <a:pPr indent="0" lvl="0" marL="0" rtl="0" algn="l">
              <a:lnSpc>
                <a:spcPct val="115000"/>
              </a:lnSpc>
              <a:spcBef>
                <a:spcPts val="500"/>
              </a:spcBef>
              <a:spcAft>
                <a:spcPts val="500"/>
              </a:spcAft>
              <a:buNone/>
            </a:pPr>
            <a:r>
              <a:rPr lang="en-GB" sz="1100"/>
              <a:t>boostd has a web interface for fund management and deal monitoring. The web interface is a react app that consumes a graphql interface exposed by the daemon.</a:t>
            </a:r>
            <a:endParaRPr sz="1100">
              <a:solidFill>
                <a:srgbClr val="1A1A1A"/>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pic>
        <p:nvPicPr>
          <p:cNvPr id="142" name="Google Shape;142;p22"/>
          <p:cNvPicPr preferRelativeResize="0"/>
          <p:nvPr/>
        </p:nvPicPr>
        <p:blipFill>
          <a:blip r:embed="rId3">
            <a:alphaModFix/>
          </a:blip>
          <a:stretch>
            <a:fillRect/>
          </a:stretch>
        </p:blipFill>
        <p:spPr>
          <a:xfrm>
            <a:off x="5146746" y="342966"/>
            <a:ext cx="3997250" cy="4163631"/>
          </a:xfrm>
          <a:prstGeom prst="rect">
            <a:avLst/>
          </a:prstGeom>
          <a:noFill/>
          <a:ln>
            <a:noFill/>
          </a:ln>
        </p:spPr>
      </p:pic>
      <p:sp>
        <p:nvSpPr>
          <p:cNvPr id="143" name="Google Shape;143;p22"/>
          <p:cNvSpPr txBox="1"/>
          <p:nvPr/>
        </p:nvSpPr>
        <p:spPr>
          <a:xfrm>
            <a:off x="730725" y="785250"/>
            <a:ext cx="3893400" cy="103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600">
                <a:solidFill>
                  <a:srgbClr val="1A1A1A"/>
                </a:solidFill>
                <a:latin typeface="Raleway"/>
                <a:ea typeface="Raleway"/>
                <a:cs typeface="Raleway"/>
                <a:sym typeface="Raleway"/>
              </a:rPr>
              <a:t>Architecture</a:t>
            </a:r>
            <a:endParaRPr b="1" sz="2600">
              <a:solidFill>
                <a:srgbClr val="1A1A1A"/>
              </a:solidFill>
              <a:latin typeface="Raleway"/>
              <a:ea typeface="Raleway"/>
              <a:cs typeface="Raleway"/>
              <a:sym typeface="Raleway"/>
            </a:endParaRPr>
          </a:p>
        </p:txBody>
      </p:sp>
      <p:sp>
        <p:nvSpPr>
          <p:cNvPr id="144" name="Google Shape;144;p22"/>
          <p:cNvSpPr txBox="1"/>
          <p:nvPr/>
        </p:nvSpPr>
        <p:spPr>
          <a:xfrm>
            <a:off x="721225" y="1900725"/>
            <a:ext cx="3893400" cy="2089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100">
                <a:solidFill>
                  <a:srgbClr val="1A1A1A"/>
                </a:solidFill>
              </a:rPr>
              <a:t>Storage Deal Flow</a:t>
            </a:r>
            <a:endParaRPr sz="1100">
              <a:solidFill>
                <a:srgbClr val="1A1A1A"/>
              </a:solidFill>
            </a:endParaRPr>
          </a:p>
          <a:p>
            <a:pPr indent="-285750" lvl="0" marL="457200" rtl="0" algn="l">
              <a:lnSpc>
                <a:spcPct val="115000"/>
              </a:lnSpc>
              <a:spcBef>
                <a:spcPts val="500"/>
              </a:spcBef>
              <a:spcAft>
                <a:spcPts val="0"/>
              </a:spcAft>
              <a:buClr>
                <a:srgbClr val="1A1A1A"/>
              </a:buClr>
              <a:buSzPts val="900"/>
              <a:buFont typeface="Arial"/>
              <a:buAutoNum type="arabicPeriod"/>
            </a:pPr>
            <a:r>
              <a:rPr lang="en-GB" sz="900">
                <a:solidFill>
                  <a:srgbClr val="1A1A1A"/>
                </a:solidFill>
              </a:rPr>
              <a:t>The Client puts funds in escrow with the Storage Market Actor on chain.</a:t>
            </a:r>
            <a:endParaRPr sz="900">
              <a:solidFill>
                <a:srgbClr val="1A1A1A"/>
              </a:solidFill>
            </a:endParaRPr>
          </a:p>
          <a:p>
            <a:pPr indent="-285750" lvl="0" marL="457200" rtl="0" algn="l">
              <a:lnSpc>
                <a:spcPct val="115000"/>
              </a:lnSpc>
              <a:spcBef>
                <a:spcPts val="0"/>
              </a:spcBef>
              <a:spcAft>
                <a:spcPts val="0"/>
              </a:spcAft>
              <a:buClr>
                <a:srgbClr val="1A1A1A"/>
              </a:buClr>
              <a:buSzPts val="900"/>
              <a:buFont typeface="Arial"/>
              <a:buAutoNum type="arabicPeriod"/>
            </a:pPr>
            <a:r>
              <a:rPr lang="en-GB" sz="900">
                <a:solidFill>
                  <a:srgbClr val="1A1A1A"/>
                </a:solidFill>
              </a:rPr>
              <a:t>The Client uploads a CAR file to a web server.</a:t>
            </a:r>
            <a:endParaRPr sz="900">
              <a:solidFill>
                <a:srgbClr val="1A1A1A"/>
              </a:solidFill>
            </a:endParaRPr>
          </a:p>
          <a:p>
            <a:pPr indent="-285750" lvl="0" marL="457200" rtl="0" algn="l">
              <a:lnSpc>
                <a:spcPct val="115000"/>
              </a:lnSpc>
              <a:spcBef>
                <a:spcPts val="0"/>
              </a:spcBef>
              <a:spcAft>
                <a:spcPts val="0"/>
              </a:spcAft>
              <a:buClr>
                <a:srgbClr val="1A1A1A"/>
              </a:buClr>
              <a:buSzPts val="900"/>
              <a:buFont typeface="Arial"/>
              <a:buAutoNum type="arabicPeriod"/>
            </a:pPr>
            <a:r>
              <a:rPr lang="en-GB" sz="900">
                <a:solidFill>
                  <a:srgbClr val="1A1A1A"/>
                </a:solidFill>
              </a:rPr>
              <a:t>The Client sends a storage deal proposal to Boost with the URL of the CAR file.</a:t>
            </a:r>
            <a:endParaRPr sz="900">
              <a:solidFill>
                <a:srgbClr val="1A1A1A"/>
              </a:solidFill>
            </a:endParaRPr>
          </a:p>
          <a:p>
            <a:pPr indent="-285750" lvl="0" marL="457200" rtl="0" algn="l">
              <a:lnSpc>
                <a:spcPct val="115000"/>
              </a:lnSpc>
              <a:spcBef>
                <a:spcPts val="0"/>
              </a:spcBef>
              <a:spcAft>
                <a:spcPts val="0"/>
              </a:spcAft>
              <a:buClr>
                <a:srgbClr val="1A1A1A"/>
              </a:buClr>
              <a:buSzPts val="900"/>
              <a:buFont typeface="Arial"/>
              <a:buAutoNum type="arabicPeriod"/>
            </a:pPr>
            <a:r>
              <a:rPr lang="en-GB" sz="900">
                <a:solidFill>
                  <a:srgbClr val="1A1A1A"/>
                </a:solidFill>
              </a:rPr>
              <a:t>Boost checks that the client has enough funds in escrow to pay for storing the file.</a:t>
            </a:r>
            <a:endParaRPr sz="900">
              <a:solidFill>
                <a:srgbClr val="1A1A1A"/>
              </a:solidFill>
            </a:endParaRPr>
          </a:p>
          <a:p>
            <a:pPr indent="-285750" lvl="0" marL="457200" rtl="0" algn="l">
              <a:lnSpc>
                <a:spcPct val="115000"/>
              </a:lnSpc>
              <a:spcBef>
                <a:spcPts val="0"/>
              </a:spcBef>
              <a:spcAft>
                <a:spcPts val="0"/>
              </a:spcAft>
              <a:buClr>
                <a:srgbClr val="1A1A1A"/>
              </a:buClr>
              <a:buSzPts val="900"/>
              <a:buFont typeface="Arial"/>
              <a:buAutoNum type="arabicPeriod"/>
            </a:pPr>
            <a:r>
              <a:rPr lang="en-GB" sz="900">
                <a:solidFill>
                  <a:srgbClr val="1A1A1A"/>
                </a:solidFill>
              </a:rPr>
              <a:t>Boost accepts the storage deal proposal.</a:t>
            </a:r>
            <a:endParaRPr sz="900">
              <a:solidFill>
                <a:srgbClr val="1A1A1A"/>
              </a:solidFill>
            </a:endParaRPr>
          </a:p>
          <a:p>
            <a:pPr indent="-285750" lvl="0" marL="457200" rtl="0" algn="l">
              <a:lnSpc>
                <a:spcPct val="115000"/>
              </a:lnSpc>
              <a:spcBef>
                <a:spcPts val="0"/>
              </a:spcBef>
              <a:spcAft>
                <a:spcPts val="0"/>
              </a:spcAft>
              <a:buClr>
                <a:srgbClr val="1A1A1A"/>
              </a:buClr>
              <a:buSzPts val="900"/>
              <a:buFont typeface="Arial"/>
              <a:buAutoNum type="arabicPeriod"/>
            </a:pPr>
            <a:r>
              <a:rPr lang="en-GB" sz="900">
                <a:solidFill>
                  <a:srgbClr val="1A1A1A"/>
                </a:solidFill>
              </a:rPr>
              <a:t>Boost downloads the CAR file from the web server.</a:t>
            </a:r>
            <a:endParaRPr sz="900">
              <a:solidFill>
                <a:srgbClr val="1A1A1A"/>
              </a:solidFill>
            </a:endParaRPr>
          </a:p>
          <a:p>
            <a:pPr indent="-285750" lvl="0" marL="457200" rtl="0" algn="l">
              <a:lnSpc>
                <a:spcPct val="115000"/>
              </a:lnSpc>
              <a:spcBef>
                <a:spcPts val="0"/>
              </a:spcBef>
              <a:spcAft>
                <a:spcPts val="0"/>
              </a:spcAft>
              <a:buClr>
                <a:srgbClr val="1A1A1A"/>
              </a:buClr>
              <a:buSzPts val="900"/>
              <a:buFont typeface="Arial"/>
              <a:buAutoNum type="arabicPeriod"/>
            </a:pPr>
            <a:r>
              <a:rPr lang="en-GB" sz="900">
                <a:solidFill>
                  <a:srgbClr val="1A1A1A"/>
                </a:solidFill>
              </a:rPr>
              <a:t>Boost publishes the deal on chain.</a:t>
            </a:r>
            <a:endParaRPr sz="900">
              <a:solidFill>
                <a:srgbClr val="1A1A1A"/>
              </a:solidFill>
            </a:endParaRPr>
          </a:p>
          <a:p>
            <a:pPr indent="-285750" lvl="0" marL="457200" rtl="0" algn="l">
              <a:lnSpc>
                <a:spcPct val="115000"/>
              </a:lnSpc>
              <a:spcBef>
                <a:spcPts val="0"/>
              </a:spcBef>
              <a:spcAft>
                <a:spcPts val="0"/>
              </a:spcAft>
              <a:buClr>
                <a:srgbClr val="1A1A1A"/>
              </a:buClr>
              <a:buSzPts val="900"/>
              <a:buFont typeface="Arial"/>
              <a:buAutoNum type="arabicPeriod"/>
            </a:pPr>
            <a:r>
              <a:rPr lang="en-GB" sz="900">
                <a:solidFill>
                  <a:srgbClr val="1A1A1A"/>
                </a:solidFill>
              </a:rPr>
              <a:t>The client checks that the deal was successfully published on chain.</a:t>
            </a:r>
            <a:endParaRPr sz="900">
              <a:solidFill>
                <a:srgbClr val="1A1A1A"/>
              </a:solidFill>
            </a:endParaRPr>
          </a:p>
          <a:p>
            <a:pPr indent="0" lvl="0" marL="0" rtl="0" algn="l">
              <a:lnSpc>
                <a:spcPct val="115000"/>
              </a:lnSpc>
              <a:spcBef>
                <a:spcPts val="500"/>
              </a:spcBef>
              <a:spcAft>
                <a:spcPts val="500"/>
              </a:spcAft>
              <a:buNone/>
            </a:pPr>
            <a:r>
              <a:t/>
            </a:r>
            <a:endParaRPr sz="1100">
              <a:solidFill>
                <a:srgbClr val="1A1A1A"/>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3"/>
          <p:cNvSpPr txBox="1"/>
          <p:nvPr/>
        </p:nvSpPr>
        <p:spPr>
          <a:xfrm>
            <a:off x="729450" y="785250"/>
            <a:ext cx="7688700" cy="53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600">
                <a:solidFill>
                  <a:srgbClr val="1A1A1A"/>
                </a:solidFill>
                <a:latin typeface="Raleway"/>
                <a:ea typeface="Raleway"/>
                <a:cs typeface="Raleway"/>
                <a:sym typeface="Raleway"/>
              </a:rPr>
              <a:t>Hardware requirements</a:t>
            </a:r>
            <a:endParaRPr b="1" sz="3000">
              <a:solidFill>
                <a:srgbClr val="3B454E"/>
              </a:solidFill>
              <a:highlight>
                <a:srgbClr val="FFFFFF"/>
              </a:highlight>
            </a:endParaRPr>
          </a:p>
          <a:p>
            <a:pPr indent="0" lvl="0" marL="0" rtl="0" algn="l">
              <a:spcBef>
                <a:spcPts val="0"/>
              </a:spcBef>
              <a:spcAft>
                <a:spcPts val="0"/>
              </a:spcAft>
              <a:buNone/>
            </a:pPr>
            <a:r>
              <a:t/>
            </a:r>
            <a:endParaRPr b="1" sz="2600">
              <a:solidFill>
                <a:srgbClr val="1A1A1A"/>
              </a:solidFill>
              <a:latin typeface="Raleway"/>
              <a:ea typeface="Raleway"/>
              <a:cs typeface="Raleway"/>
              <a:sym typeface="Raleway"/>
            </a:endParaRPr>
          </a:p>
        </p:txBody>
      </p:sp>
      <p:sp>
        <p:nvSpPr>
          <p:cNvPr id="150" name="Google Shape;150;p23"/>
          <p:cNvSpPr txBox="1"/>
          <p:nvPr/>
        </p:nvSpPr>
        <p:spPr>
          <a:xfrm>
            <a:off x="1295325" y="1545475"/>
            <a:ext cx="7122900" cy="132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100">
                <a:solidFill>
                  <a:srgbClr val="2A2A2A"/>
                </a:solidFill>
              </a:rPr>
              <a:t>The hardware requirements for Boost are tied to the sealer part of the Lotus deployment it is attached to.</a:t>
            </a:r>
            <a:endParaRPr sz="1100">
              <a:solidFill>
                <a:srgbClr val="2A2A2A"/>
              </a:solidFill>
            </a:endParaRPr>
          </a:p>
          <a:p>
            <a:pPr indent="0" lvl="0" marL="0" rtl="0" algn="l">
              <a:lnSpc>
                <a:spcPct val="115000"/>
              </a:lnSpc>
              <a:spcBef>
                <a:spcPts val="500"/>
              </a:spcBef>
              <a:spcAft>
                <a:spcPts val="0"/>
              </a:spcAft>
              <a:buNone/>
            </a:pPr>
            <a:r>
              <a:rPr b="1" lang="en-GB" sz="1300">
                <a:solidFill>
                  <a:srgbClr val="2A2A2A"/>
                </a:solidFill>
              </a:rPr>
              <a:t>General hardware requirements</a:t>
            </a:r>
            <a:endParaRPr b="1" sz="1300">
              <a:solidFill>
                <a:srgbClr val="2A2A2A"/>
              </a:solidFill>
            </a:endParaRPr>
          </a:p>
          <a:p>
            <a:pPr indent="0" lvl="0" marL="0" rtl="0" algn="l">
              <a:lnSpc>
                <a:spcPct val="115000"/>
              </a:lnSpc>
              <a:spcBef>
                <a:spcPts val="500"/>
              </a:spcBef>
              <a:spcAft>
                <a:spcPts val="0"/>
              </a:spcAft>
              <a:buNone/>
            </a:pPr>
            <a:r>
              <a:rPr b="1" lang="en-GB" sz="1300">
                <a:solidFill>
                  <a:srgbClr val="2A2A2A"/>
                </a:solidFill>
              </a:rPr>
              <a:t>CPU</a:t>
            </a:r>
            <a:endParaRPr b="1" sz="1300">
              <a:solidFill>
                <a:srgbClr val="2A2A2A"/>
              </a:solidFill>
            </a:endParaRPr>
          </a:p>
          <a:p>
            <a:pPr indent="0" lvl="0" marL="0" rtl="0" algn="l">
              <a:lnSpc>
                <a:spcPct val="115000"/>
              </a:lnSpc>
              <a:spcBef>
                <a:spcPts val="500"/>
              </a:spcBef>
              <a:spcAft>
                <a:spcPts val="0"/>
              </a:spcAft>
              <a:buNone/>
            </a:pPr>
            <a:r>
              <a:rPr lang="en-GB" sz="1100"/>
              <a:t>A miner will need an </a:t>
            </a:r>
            <a:r>
              <a:rPr b="1" lang="en-GB" sz="1100"/>
              <a:t>8+ core CPU</a:t>
            </a:r>
            <a:r>
              <a:rPr lang="en-GB" sz="1100"/>
              <a:t>.</a:t>
            </a:r>
            <a:endParaRPr sz="1100"/>
          </a:p>
          <a:p>
            <a:pPr indent="0" lvl="0" marL="0" rtl="0" algn="l">
              <a:lnSpc>
                <a:spcPct val="115000"/>
              </a:lnSpc>
              <a:spcBef>
                <a:spcPts val="500"/>
              </a:spcBef>
              <a:spcAft>
                <a:spcPts val="0"/>
              </a:spcAft>
              <a:buNone/>
            </a:pPr>
            <a:r>
              <a:rPr lang="en-GB" sz="1100"/>
              <a:t>The most significant computation that Boost has to do is the </a:t>
            </a:r>
            <a:r>
              <a:rPr i="1" lang="en-GB" sz="1100"/>
              <a:t>Piece CID calculation (also known as Piece Commitment or CommP)</a:t>
            </a:r>
            <a:r>
              <a:rPr lang="en-GB" sz="1100"/>
              <a:t>. When Boost receives data from a client, it calculates the </a:t>
            </a:r>
            <a:r>
              <a:rPr i="1" lang="en-GB" sz="1100"/>
              <a:t>Merkle root</a:t>
            </a:r>
            <a:r>
              <a:rPr lang="en-GB" sz="1100"/>
              <a:t> out of the hashes of the </a:t>
            </a:r>
            <a:r>
              <a:rPr i="1" lang="en-GB" sz="1100"/>
              <a:t>Piece</a:t>
            </a:r>
            <a:r>
              <a:rPr lang="en-GB" sz="1100"/>
              <a:t> (padded .car file). The resulting root of the clean binary Merkle tree is the </a:t>
            </a:r>
            <a:r>
              <a:rPr i="1" lang="en-GB" sz="1100"/>
              <a:t>Piece CID.</a:t>
            </a:r>
            <a:br>
              <a:rPr i="1" lang="en-GB" sz="1100"/>
            </a:br>
            <a:r>
              <a:rPr b="1" lang="en-GB" sz="1300"/>
              <a:t>RAM</a:t>
            </a:r>
            <a:endParaRPr b="1" sz="1300"/>
          </a:p>
          <a:p>
            <a:pPr indent="0" lvl="0" marL="0" rtl="0" algn="l">
              <a:lnSpc>
                <a:spcPct val="115000"/>
              </a:lnSpc>
              <a:spcBef>
                <a:spcPts val="500"/>
              </a:spcBef>
              <a:spcAft>
                <a:spcPts val="0"/>
              </a:spcAft>
              <a:buNone/>
            </a:pPr>
            <a:r>
              <a:rPr b="1" lang="en-GB" sz="1100"/>
              <a:t>2 GiB of RAM</a:t>
            </a:r>
            <a:r>
              <a:rPr lang="en-GB" sz="1100"/>
              <a:t> are needed at the very least.</a:t>
            </a:r>
            <a:endParaRPr sz="1100"/>
          </a:p>
          <a:p>
            <a:pPr indent="0" lvl="0" marL="0" rtl="0" algn="l">
              <a:lnSpc>
                <a:spcPct val="115000"/>
              </a:lnSpc>
              <a:spcBef>
                <a:spcPts val="500"/>
              </a:spcBef>
              <a:spcAft>
                <a:spcPts val="0"/>
              </a:spcAft>
              <a:buNone/>
            </a:pPr>
            <a:r>
              <a:rPr b="1" lang="en-GB" sz="1300"/>
              <a:t>Disk</a:t>
            </a:r>
            <a:endParaRPr b="1" sz="1300"/>
          </a:p>
          <a:p>
            <a:pPr indent="0" lvl="0" marL="0" rtl="0" algn="l">
              <a:lnSpc>
                <a:spcPct val="115000"/>
              </a:lnSpc>
              <a:spcBef>
                <a:spcPts val="500"/>
              </a:spcBef>
              <a:spcAft>
                <a:spcPts val="500"/>
              </a:spcAft>
              <a:buNone/>
            </a:pPr>
            <a:r>
              <a:rPr lang="en-GB" sz="1100"/>
              <a:t>For small deployments</a:t>
            </a:r>
            <a:r>
              <a:rPr b="1" lang="en-GB" sz="1100"/>
              <a:t> 100 GiB of disk are needed at the very least</a:t>
            </a:r>
            <a:r>
              <a:rPr lang="en-GB" sz="1100"/>
              <a:t> if we assume that Boost is to keep three 32 GiB sectors before passing them to the sealing subsystem.</a:t>
            </a:r>
            <a:endParaRPr sz="11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pic>
        <p:nvPicPr>
          <p:cNvPr id="155" name="Google Shape;155;p24"/>
          <p:cNvPicPr preferRelativeResize="0"/>
          <p:nvPr/>
        </p:nvPicPr>
        <p:blipFill>
          <a:blip r:embed="rId3">
            <a:alphaModFix/>
          </a:blip>
          <a:stretch>
            <a:fillRect/>
          </a:stretch>
        </p:blipFill>
        <p:spPr>
          <a:xfrm>
            <a:off x="5146750" y="1819650"/>
            <a:ext cx="4031299" cy="2150850"/>
          </a:xfrm>
          <a:prstGeom prst="rect">
            <a:avLst/>
          </a:prstGeom>
          <a:noFill/>
          <a:ln>
            <a:noFill/>
          </a:ln>
        </p:spPr>
      </p:pic>
      <p:sp>
        <p:nvSpPr>
          <p:cNvPr id="156" name="Google Shape;156;p24"/>
          <p:cNvSpPr txBox="1"/>
          <p:nvPr/>
        </p:nvSpPr>
        <p:spPr>
          <a:xfrm>
            <a:off x="730725" y="785250"/>
            <a:ext cx="3893400" cy="103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600">
                <a:solidFill>
                  <a:srgbClr val="1A1A1A"/>
                </a:solidFill>
                <a:latin typeface="Raleway"/>
                <a:ea typeface="Raleway"/>
                <a:cs typeface="Raleway"/>
                <a:sym typeface="Raleway"/>
              </a:rPr>
              <a:t>Getting started</a:t>
            </a:r>
            <a:endParaRPr b="1" sz="2600">
              <a:solidFill>
                <a:srgbClr val="1A1A1A"/>
              </a:solidFill>
              <a:latin typeface="Raleway"/>
              <a:ea typeface="Raleway"/>
              <a:cs typeface="Raleway"/>
              <a:sym typeface="Raleway"/>
            </a:endParaRPr>
          </a:p>
          <a:p>
            <a:pPr indent="0" lvl="0" marL="0" rtl="0" algn="l">
              <a:spcBef>
                <a:spcPts val="0"/>
              </a:spcBef>
              <a:spcAft>
                <a:spcPts val="0"/>
              </a:spcAft>
              <a:buNone/>
            </a:pPr>
            <a:r>
              <a:t/>
            </a:r>
            <a:endParaRPr b="1" sz="2600">
              <a:solidFill>
                <a:srgbClr val="1A1A1A"/>
              </a:solidFill>
              <a:latin typeface="Raleway"/>
              <a:ea typeface="Raleway"/>
              <a:cs typeface="Raleway"/>
              <a:sym typeface="Raleway"/>
            </a:endParaRPr>
          </a:p>
        </p:txBody>
      </p:sp>
      <p:sp>
        <p:nvSpPr>
          <p:cNvPr id="157" name="Google Shape;157;p24"/>
          <p:cNvSpPr txBox="1"/>
          <p:nvPr/>
        </p:nvSpPr>
        <p:spPr>
          <a:xfrm>
            <a:off x="721225" y="1900725"/>
            <a:ext cx="4116000" cy="2089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sz="1100">
                <a:solidFill>
                  <a:srgbClr val="1A1A1A"/>
                </a:solidFill>
              </a:rPr>
              <a:t>Boost and Lotus compatibility Matrix</a:t>
            </a:r>
            <a:endParaRPr b="1" sz="1100">
              <a:solidFill>
                <a:srgbClr val="1A1A1A"/>
              </a:solidFill>
            </a:endParaRPr>
          </a:p>
          <a:p>
            <a:pPr indent="0" lvl="0" marL="0" rtl="0" algn="l">
              <a:lnSpc>
                <a:spcPct val="115000"/>
              </a:lnSpc>
              <a:spcBef>
                <a:spcPts val="500"/>
              </a:spcBef>
              <a:spcAft>
                <a:spcPts val="0"/>
              </a:spcAft>
              <a:buNone/>
            </a:pPr>
            <a:r>
              <a:rPr b="1" lang="en-GB" sz="1100">
                <a:solidFill>
                  <a:srgbClr val="1A1A1A"/>
                </a:solidFill>
              </a:rPr>
              <a:t>Building and installing</a:t>
            </a:r>
            <a:endParaRPr b="1" sz="1100">
              <a:solidFill>
                <a:srgbClr val="1A1A1A"/>
              </a:solidFill>
            </a:endParaRPr>
          </a:p>
          <a:p>
            <a:pPr indent="0" lvl="0" marL="457200" rtl="0" algn="l">
              <a:lnSpc>
                <a:spcPct val="115000"/>
              </a:lnSpc>
              <a:spcBef>
                <a:spcPts val="500"/>
              </a:spcBef>
              <a:spcAft>
                <a:spcPts val="0"/>
              </a:spcAft>
              <a:buNone/>
            </a:pPr>
            <a:r>
              <a:rPr lang="en-GB" sz="1100"/>
              <a:t>Please make sure you have installed: </a:t>
            </a:r>
            <a:endParaRPr sz="1100"/>
          </a:p>
          <a:p>
            <a:pPr indent="0" lvl="0" marL="457200" rtl="0" algn="l">
              <a:lnSpc>
                <a:spcPct val="115000"/>
              </a:lnSpc>
              <a:spcBef>
                <a:spcPts val="500"/>
              </a:spcBef>
              <a:spcAft>
                <a:spcPts val="0"/>
              </a:spcAft>
              <a:buNone/>
            </a:pPr>
            <a:r>
              <a:rPr b="1" lang="en-GB" sz="1100"/>
              <a:t>Go</a:t>
            </a:r>
            <a:r>
              <a:rPr lang="en-GB" sz="1100"/>
              <a:t> - following</a:t>
            </a:r>
            <a:r>
              <a:rPr lang="en-GB" sz="1100">
                <a:uFill>
                  <a:noFill/>
                </a:uFill>
                <a:hlinkClick r:id="rId4"/>
              </a:rPr>
              <a:t> </a:t>
            </a:r>
            <a:r>
              <a:rPr lang="en-GB" sz="1100" u="sng">
                <a:solidFill>
                  <a:srgbClr val="1C3678"/>
                </a:solidFill>
                <a:hlinkClick r:id="rId5">
                  <a:extLst>
                    <a:ext uri="{A12FA001-AC4F-418D-AE19-62706E023703}">
                      <ahyp:hlinkClr val="tx"/>
                    </a:ext>
                  </a:extLst>
                </a:hlinkClick>
              </a:rPr>
              <a:t>https://go.dev/learn/</a:t>
            </a:r>
            <a:endParaRPr sz="1100" u="sng">
              <a:solidFill>
                <a:srgbClr val="1C3678"/>
              </a:solidFill>
            </a:endParaRPr>
          </a:p>
          <a:p>
            <a:pPr indent="0" lvl="0" marL="457200" rtl="0" algn="l">
              <a:lnSpc>
                <a:spcPct val="115000"/>
              </a:lnSpc>
              <a:spcBef>
                <a:spcPts val="500"/>
              </a:spcBef>
              <a:spcAft>
                <a:spcPts val="0"/>
              </a:spcAft>
              <a:buNone/>
            </a:pPr>
            <a:r>
              <a:rPr b="1" lang="en-GB" sz="1100"/>
              <a:t>Rust</a:t>
            </a:r>
            <a:r>
              <a:rPr lang="en-GB" sz="1100"/>
              <a:t> - following</a:t>
            </a:r>
            <a:r>
              <a:rPr lang="en-GB" sz="1100">
                <a:uFill>
                  <a:noFill/>
                </a:uFill>
                <a:hlinkClick r:id="rId6"/>
              </a:rPr>
              <a:t> </a:t>
            </a:r>
            <a:r>
              <a:rPr lang="en-GB" sz="1100" u="sng">
                <a:solidFill>
                  <a:srgbClr val="1C3678"/>
                </a:solidFill>
                <a:hlinkClick r:id="rId7">
                  <a:extLst>
                    <a:ext uri="{A12FA001-AC4F-418D-AE19-62706E023703}">
                      <ahyp:hlinkClr val="tx"/>
                    </a:ext>
                  </a:extLst>
                </a:hlinkClick>
              </a:rPr>
              <a:t>https://www.rust-lang.org/tools/install</a:t>
            </a:r>
            <a:endParaRPr sz="1100" u="sng">
              <a:solidFill>
                <a:srgbClr val="1C3678"/>
              </a:solidFill>
            </a:endParaRPr>
          </a:p>
          <a:p>
            <a:pPr indent="0" lvl="0" marL="457200" rtl="0" algn="l">
              <a:lnSpc>
                <a:spcPct val="115000"/>
              </a:lnSpc>
              <a:spcBef>
                <a:spcPts val="500"/>
              </a:spcBef>
              <a:spcAft>
                <a:spcPts val="0"/>
              </a:spcAft>
              <a:buNone/>
            </a:pPr>
            <a:r>
              <a:rPr b="1" lang="en-GB" sz="1100"/>
              <a:t>Node 16.x</a:t>
            </a:r>
            <a:endParaRPr b="1" sz="1100"/>
          </a:p>
          <a:p>
            <a:pPr indent="0" lvl="0" marL="0" rtl="0" algn="l">
              <a:lnSpc>
                <a:spcPct val="115000"/>
              </a:lnSpc>
              <a:spcBef>
                <a:spcPts val="500"/>
              </a:spcBef>
              <a:spcAft>
                <a:spcPts val="0"/>
              </a:spcAft>
              <a:buNone/>
            </a:pPr>
            <a:r>
              <a:rPr b="1" lang="en-GB" sz="1100"/>
              <a:t>Environment Variables in Boost</a:t>
            </a:r>
            <a:endParaRPr b="1" sz="1100"/>
          </a:p>
          <a:p>
            <a:pPr indent="0" lvl="0" marL="0" rtl="0" algn="l">
              <a:lnSpc>
                <a:spcPct val="115000"/>
              </a:lnSpc>
              <a:spcBef>
                <a:spcPts val="500"/>
              </a:spcBef>
              <a:spcAft>
                <a:spcPts val="0"/>
              </a:spcAft>
              <a:buNone/>
            </a:pPr>
            <a:r>
              <a:rPr b="1" lang="en-GB" sz="1100"/>
              <a:t>Linux / Ubuntu</a:t>
            </a:r>
            <a:endParaRPr b="1" sz="1100"/>
          </a:p>
          <a:p>
            <a:pPr indent="0" lvl="0" marL="0" rtl="0" algn="l">
              <a:lnSpc>
                <a:spcPct val="115000"/>
              </a:lnSpc>
              <a:spcBef>
                <a:spcPts val="500"/>
              </a:spcBef>
              <a:spcAft>
                <a:spcPts val="0"/>
              </a:spcAft>
              <a:buNone/>
            </a:pPr>
            <a:r>
              <a:rPr b="1" lang="en-GB" sz="1100"/>
              <a:t>MacOS</a:t>
            </a:r>
            <a:endParaRPr b="1" sz="1100"/>
          </a:p>
          <a:p>
            <a:pPr indent="0" lvl="0" marL="0" rtl="0" algn="l">
              <a:lnSpc>
                <a:spcPct val="115000"/>
              </a:lnSpc>
              <a:spcBef>
                <a:spcPts val="500"/>
              </a:spcBef>
              <a:spcAft>
                <a:spcPts val="500"/>
              </a:spcAft>
              <a:buNone/>
            </a:pPr>
            <a:r>
              <a:rPr b="1" lang="en-GB" sz="1100"/>
              <a:t>Upgrading Boost 	</a:t>
            </a:r>
            <a:r>
              <a:rPr lang="en-GB" sz="1100"/>
              <a:t>https://boost.filecoin.io/getting-started</a:t>
            </a:r>
            <a:endParaRPr sz="11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pic>
        <p:nvPicPr>
          <p:cNvPr id="162" name="Google Shape;162;p25"/>
          <p:cNvPicPr preferRelativeResize="0"/>
          <p:nvPr/>
        </p:nvPicPr>
        <p:blipFill>
          <a:blip r:embed="rId3">
            <a:alphaModFix/>
          </a:blip>
          <a:stretch>
            <a:fillRect/>
          </a:stretch>
        </p:blipFill>
        <p:spPr>
          <a:xfrm>
            <a:off x="4614625" y="1530657"/>
            <a:ext cx="4529376" cy="2459868"/>
          </a:xfrm>
          <a:prstGeom prst="rect">
            <a:avLst/>
          </a:prstGeom>
          <a:noFill/>
          <a:ln>
            <a:noFill/>
          </a:ln>
        </p:spPr>
      </p:pic>
      <p:sp>
        <p:nvSpPr>
          <p:cNvPr id="163" name="Google Shape;163;p25"/>
          <p:cNvSpPr txBox="1"/>
          <p:nvPr/>
        </p:nvSpPr>
        <p:spPr>
          <a:xfrm>
            <a:off x="730725" y="785250"/>
            <a:ext cx="3893400" cy="103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600">
                <a:solidFill>
                  <a:srgbClr val="1A1A1A"/>
                </a:solidFill>
                <a:latin typeface="Raleway"/>
                <a:ea typeface="Raleway"/>
                <a:cs typeface="Raleway"/>
                <a:sym typeface="Raleway"/>
              </a:rPr>
              <a:t>Migrate from Lotus to Boost</a:t>
            </a:r>
            <a:endParaRPr b="1" sz="2600">
              <a:solidFill>
                <a:srgbClr val="1A1A1A"/>
              </a:solidFill>
              <a:latin typeface="Raleway"/>
              <a:ea typeface="Raleway"/>
              <a:cs typeface="Raleway"/>
              <a:sym typeface="Raleway"/>
            </a:endParaRPr>
          </a:p>
        </p:txBody>
      </p:sp>
      <p:sp>
        <p:nvSpPr>
          <p:cNvPr id="164" name="Google Shape;164;p25"/>
          <p:cNvSpPr txBox="1"/>
          <p:nvPr/>
        </p:nvSpPr>
        <p:spPr>
          <a:xfrm>
            <a:off x="721225" y="1900725"/>
            <a:ext cx="3893400" cy="2089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100"/>
              <a:t>A storage provider can run the lotus as a monolith process where everything is handled by a single </a:t>
            </a:r>
            <a:r>
              <a:rPr lang="en-GB" sz="1100">
                <a:solidFill>
                  <a:srgbClr val="188038"/>
                </a:solidFill>
                <a:latin typeface="Roboto Mono"/>
                <a:ea typeface="Roboto Mono"/>
                <a:cs typeface="Roboto Mono"/>
                <a:sym typeface="Roboto Mono"/>
              </a:rPr>
              <a:t>lotus-miner</a:t>
            </a:r>
            <a:r>
              <a:rPr lang="en-GB" sz="1100"/>
              <a:t> process or separate the mining and market subsystems on different machines.</a:t>
            </a:r>
            <a:endParaRPr sz="1100"/>
          </a:p>
          <a:p>
            <a:pPr indent="0" lvl="0" marL="0" rtl="0" algn="l">
              <a:lnSpc>
                <a:spcPct val="115000"/>
              </a:lnSpc>
              <a:spcBef>
                <a:spcPts val="1600"/>
              </a:spcBef>
              <a:spcAft>
                <a:spcPts val="1600"/>
              </a:spcAft>
              <a:buNone/>
            </a:pPr>
            <a:r>
              <a:rPr lang="en-GB" sz="1100"/>
              <a:t>Boost supports migration from both monolith and a split-market miner. You can follow the below guides to migrate to boost.</a:t>
            </a:r>
            <a:endParaRPr b="1" sz="1100">
              <a:solidFill>
                <a:srgbClr val="3B454E"/>
              </a:solidFill>
              <a:highlight>
                <a:srgbClr val="FFFFFF"/>
              </a:highligh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6"/>
          <p:cNvSpPr txBox="1"/>
          <p:nvPr/>
        </p:nvSpPr>
        <p:spPr>
          <a:xfrm>
            <a:off x="729450" y="785250"/>
            <a:ext cx="7688700" cy="53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600">
                <a:solidFill>
                  <a:srgbClr val="1A1A1A"/>
                </a:solidFill>
                <a:latin typeface="Raleway"/>
                <a:ea typeface="Raleway"/>
                <a:cs typeface="Raleway"/>
                <a:sym typeface="Raleway"/>
              </a:rPr>
              <a:t>Boost other functions</a:t>
            </a:r>
            <a:endParaRPr b="1" sz="2600">
              <a:solidFill>
                <a:srgbClr val="1A1A1A"/>
              </a:solidFill>
              <a:latin typeface="Raleway"/>
              <a:ea typeface="Raleway"/>
              <a:cs typeface="Raleway"/>
              <a:sym typeface="Raleway"/>
            </a:endParaRPr>
          </a:p>
        </p:txBody>
      </p:sp>
      <p:sp>
        <p:nvSpPr>
          <p:cNvPr id="170" name="Google Shape;170;p26"/>
          <p:cNvSpPr txBox="1"/>
          <p:nvPr/>
        </p:nvSpPr>
        <p:spPr>
          <a:xfrm>
            <a:off x="1295325" y="1545475"/>
            <a:ext cx="7122900" cy="1326900"/>
          </a:xfrm>
          <a:prstGeom prst="rect">
            <a:avLst/>
          </a:prstGeom>
          <a:noFill/>
          <a:ln>
            <a:noFill/>
          </a:ln>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rgbClr val="2A2A2A"/>
              </a:buClr>
              <a:buSzPts val="1100"/>
              <a:buFont typeface="Arial"/>
              <a:buChar char="●"/>
            </a:pPr>
            <a:r>
              <a:rPr lang="en-GB" sz="1100">
                <a:solidFill>
                  <a:srgbClr val="2A2A2A"/>
                </a:solidFill>
              </a:rPr>
              <a:t>Configuration </a:t>
            </a:r>
            <a:r>
              <a:rPr lang="en-GB" sz="1100" u="sng">
                <a:solidFill>
                  <a:srgbClr val="1C3678"/>
                </a:solidFill>
                <a:hlinkClick r:id="rId3">
                  <a:extLst>
                    <a:ext uri="{A12FA001-AC4F-418D-AE19-62706E023703}">
                      <ahyp:hlinkClr val="tx"/>
                    </a:ext>
                  </a:extLst>
                </a:hlinkClick>
              </a:rPr>
              <a:t>https://boost.filecoin.io/configuration</a:t>
            </a:r>
            <a:endParaRPr sz="1100">
              <a:solidFill>
                <a:srgbClr val="2A2A2A"/>
              </a:solidFill>
            </a:endParaRPr>
          </a:p>
          <a:p>
            <a:pPr indent="-298450" lvl="0" marL="457200" rtl="0" algn="l">
              <a:lnSpc>
                <a:spcPct val="115000"/>
              </a:lnSpc>
              <a:spcBef>
                <a:spcPts val="0"/>
              </a:spcBef>
              <a:spcAft>
                <a:spcPts val="0"/>
              </a:spcAft>
              <a:buClr>
                <a:srgbClr val="2A2A2A"/>
              </a:buClr>
              <a:buSzPts val="1100"/>
              <a:buFont typeface="Arial"/>
              <a:buChar char="●"/>
            </a:pPr>
            <a:r>
              <a:rPr lang="en-GB" sz="1100">
                <a:solidFill>
                  <a:srgbClr val="2A2A2A"/>
                </a:solidFill>
              </a:rPr>
              <a:t>Backup and Restore </a:t>
            </a:r>
            <a:r>
              <a:rPr lang="en-GB" sz="1100" u="sng">
                <a:solidFill>
                  <a:srgbClr val="1C3678"/>
                </a:solidFill>
                <a:hlinkClick r:id="rId4">
                  <a:extLst>
                    <a:ext uri="{A12FA001-AC4F-418D-AE19-62706E023703}">
                      <ahyp:hlinkClr val="tx"/>
                    </a:ext>
                  </a:extLst>
                </a:hlinkClick>
              </a:rPr>
              <a:t>https://boost.filecoin.io/backup-and-restore</a:t>
            </a:r>
            <a:r>
              <a:rPr lang="en-GB" sz="1100">
                <a:solidFill>
                  <a:srgbClr val="2A2A2A"/>
                </a:solidFill>
              </a:rPr>
              <a:t> </a:t>
            </a:r>
            <a:endParaRPr sz="1100">
              <a:solidFill>
                <a:srgbClr val="2A2A2A"/>
              </a:solidFill>
            </a:endParaRPr>
          </a:p>
          <a:p>
            <a:pPr indent="-298450" lvl="0" marL="457200" rtl="0" algn="l">
              <a:lnSpc>
                <a:spcPct val="115000"/>
              </a:lnSpc>
              <a:spcBef>
                <a:spcPts val="0"/>
              </a:spcBef>
              <a:spcAft>
                <a:spcPts val="0"/>
              </a:spcAft>
              <a:buClr>
                <a:srgbClr val="2A2A2A"/>
              </a:buClr>
              <a:buSzPts val="1100"/>
              <a:buFont typeface="Arial"/>
              <a:buChar char="●"/>
            </a:pPr>
            <a:r>
              <a:rPr lang="en-GB" sz="1100">
                <a:solidFill>
                  <a:srgbClr val="2A2A2A"/>
                </a:solidFill>
              </a:rPr>
              <a:t>How to store files storage and retrieval deals </a:t>
            </a:r>
            <a:r>
              <a:rPr lang="en-GB" sz="1100" u="sng">
                <a:solidFill>
                  <a:srgbClr val="1C3678"/>
                </a:solidFill>
                <a:hlinkClick r:id="rId5">
                  <a:extLst>
                    <a:ext uri="{A12FA001-AC4F-418D-AE19-62706E023703}">
                      <ahyp:hlinkClr val="tx"/>
                    </a:ext>
                  </a:extLst>
                </a:hlinkClick>
              </a:rPr>
              <a:t>https://boost.filecoin.io/tutorials/how-to-store-files-with-boost-on-filecoin</a:t>
            </a:r>
            <a:r>
              <a:rPr lang="en-GB" sz="1100">
                <a:solidFill>
                  <a:srgbClr val="2A2A2A"/>
                </a:solidFill>
              </a:rPr>
              <a:t> </a:t>
            </a:r>
            <a:endParaRPr sz="1100">
              <a:solidFill>
                <a:srgbClr val="2A2A2A"/>
              </a:solidFill>
            </a:endParaRPr>
          </a:p>
          <a:p>
            <a:pPr indent="-298450" lvl="0" marL="457200" rtl="0" algn="l">
              <a:lnSpc>
                <a:spcPct val="115000"/>
              </a:lnSpc>
              <a:spcBef>
                <a:spcPts val="0"/>
              </a:spcBef>
              <a:spcAft>
                <a:spcPts val="0"/>
              </a:spcAft>
              <a:buClr>
                <a:srgbClr val="2A2A2A"/>
              </a:buClr>
              <a:buSzPts val="1100"/>
              <a:buFont typeface="Arial"/>
              <a:buChar char="●"/>
            </a:pPr>
            <a:r>
              <a:rPr lang="en-GB" sz="1100">
                <a:solidFill>
                  <a:srgbClr val="2A2A2A"/>
                </a:solidFill>
              </a:rPr>
              <a:t>Using filters for storage and retrieval deals </a:t>
            </a:r>
            <a:r>
              <a:rPr lang="en-GB" sz="1100" u="sng">
                <a:solidFill>
                  <a:srgbClr val="1C3678"/>
                </a:solidFill>
                <a:hlinkClick r:id="rId6">
                  <a:extLst>
                    <a:ext uri="{A12FA001-AC4F-418D-AE19-62706E023703}">
                      <ahyp:hlinkClr val="tx"/>
                    </a:ext>
                  </a:extLst>
                </a:hlinkClick>
              </a:rPr>
              <a:t>https://boost.filecoin.io/tutorials/using-filters-for-storage-and-retrieval-deals</a:t>
            </a:r>
            <a:r>
              <a:rPr lang="en-GB" sz="1100">
                <a:solidFill>
                  <a:srgbClr val="2A2A2A"/>
                </a:solidFill>
              </a:rPr>
              <a:t> </a:t>
            </a:r>
            <a:endParaRPr sz="1100">
              <a:solidFill>
                <a:srgbClr val="2A2A2A"/>
              </a:solidFill>
            </a:endParaRPr>
          </a:p>
          <a:p>
            <a:pPr indent="-298450" lvl="0" marL="457200" rtl="0" algn="l">
              <a:lnSpc>
                <a:spcPct val="115000"/>
              </a:lnSpc>
              <a:spcBef>
                <a:spcPts val="0"/>
              </a:spcBef>
              <a:spcAft>
                <a:spcPts val="0"/>
              </a:spcAft>
              <a:buClr>
                <a:srgbClr val="2A2A2A"/>
              </a:buClr>
              <a:buSzPts val="1100"/>
              <a:buFont typeface="Arial"/>
              <a:buChar char="●"/>
            </a:pPr>
            <a:r>
              <a:rPr lang="en-GB" sz="1100">
                <a:solidFill>
                  <a:srgbClr val="2A2A2A"/>
                </a:solidFill>
              </a:rPr>
              <a:t>Setting up a monitoring stack for Boost </a:t>
            </a:r>
            <a:r>
              <a:rPr lang="en-GB" sz="1100" u="sng">
                <a:solidFill>
                  <a:srgbClr val="1C3678"/>
                </a:solidFill>
                <a:hlinkClick r:id="rId7">
                  <a:extLst>
                    <a:ext uri="{A12FA001-AC4F-418D-AE19-62706E023703}">
                      <ahyp:hlinkClr val="tx"/>
                    </a:ext>
                  </a:extLst>
                </a:hlinkClick>
              </a:rPr>
              <a:t>https://boost.filecoin.io/tutorials/setting-up-a-monitoring-stack-for-boost</a:t>
            </a:r>
            <a:r>
              <a:rPr lang="en-GB" sz="1100">
                <a:solidFill>
                  <a:srgbClr val="2A2A2A"/>
                </a:solidFill>
              </a:rPr>
              <a:t> </a:t>
            </a:r>
            <a:endParaRPr sz="1100">
              <a:solidFill>
                <a:srgbClr val="2A2A2A"/>
              </a:solidFill>
            </a:endParaRPr>
          </a:p>
          <a:p>
            <a:pPr indent="-298450" lvl="0" marL="457200" rtl="0" algn="l">
              <a:lnSpc>
                <a:spcPct val="115000"/>
              </a:lnSpc>
              <a:spcBef>
                <a:spcPts val="0"/>
              </a:spcBef>
              <a:spcAft>
                <a:spcPts val="0"/>
              </a:spcAft>
              <a:buClr>
                <a:srgbClr val="2A2A2A"/>
              </a:buClr>
              <a:buSzPts val="1100"/>
              <a:buFont typeface="Arial"/>
              <a:buChar char="●"/>
            </a:pPr>
            <a:r>
              <a:rPr lang="en-GB" sz="1100">
                <a:solidFill>
                  <a:srgbClr val="2A2A2A"/>
                </a:solidFill>
              </a:rPr>
              <a:t>Bitswap Retrieval </a:t>
            </a:r>
            <a:r>
              <a:rPr lang="en-GB" sz="1100" u="sng">
                <a:solidFill>
                  <a:srgbClr val="1C3678"/>
                </a:solidFill>
                <a:hlinkClick r:id="rId8">
                  <a:extLst>
                    <a:ext uri="{A12FA001-AC4F-418D-AE19-62706E023703}">
                      <ahyp:hlinkClr val="tx"/>
                    </a:ext>
                  </a:extLst>
                </a:hlinkClick>
              </a:rPr>
              <a:t>https://boost.filecoin.io/bitswap-retrieval</a:t>
            </a:r>
            <a:r>
              <a:rPr lang="en-GB" sz="1100">
                <a:solidFill>
                  <a:srgbClr val="2A2A2A"/>
                </a:solidFill>
              </a:rPr>
              <a:t> </a:t>
            </a:r>
            <a:endParaRPr sz="1100">
              <a:solidFill>
                <a:srgbClr val="2A2A2A"/>
              </a:solidFill>
            </a:endParaRPr>
          </a:p>
          <a:p>
            <a:pPr indent="-298450" lvl="0" marL="457200" rtl="0" algn="l">
              <a:lnSpc>
                <a:spcPct val="115000"/>
              </a:lnSpc>
              <a:spcBef>
                <a:spcPts val="0"/>
              </a:spcBef>
              <a:spcAft>
                <a:spcPts val="0"/>
              </a:spcAft>
              <a:buClr>
                <a:srgbClr val="2A2A2A"/>
              </a:buClr>
              <a:buSzPts val="1100"/>
              <a:buFont typeface="Arial"/>
              <a:buChar char="●"/>
            </a:pPr>
            <a:r>
              <a:rPr lang="en-GB" sz="1100">
                <a:solidFill>
                  <a:srgbClr val="2A2A2A"/>
                </a:solidFill>
              </a:rPr>
              <a:t>HTTP Retrieval </a:t>
            </a:r>
            <a:r>
              <a:rPr lang="en-GB" sz="1100" u="sng">
                <a:solidFill>
                  <a:srgbClr val="1C3678"/>
                </a:solidFill>
                <a:hlinkClick r:id="rId9">
                  <a:extLst>
                    <a:ext uri="{A12FA001-AC4F-418D-AE19-62706E023703}">
                      <ahyp:hlinkClr val="tx"/>
                    </a:ext>
                  </a:extLst>
                </a:hlinkClick>
              </a:rPr>
              <a:t>https://boost.filecoin.io/http-retrieval/serving-files-with-booster-http</a:t>
            </a:r>
            <a:endParaRPr sz="1100">
              <a:solidFill>
                <a:srgbClr val="2A2A2A"/>
              </a:solidFill>
            </a:endParaRPr>
          </a:p>
          <a:p>
            <a:pPr indent="0" lvl="0" marL="0" rtl="0" algn="l">
              <a:lnSpc>
                <a:spcPct val="115000"/>
              </a:lnSpc>
              <a:spcBef>
                <a:spcPts val="1600"/>
              </a:spcBef>
              <a:spcAft>
                <a:spcPts val="1600"/>
              </a:spcAft>
              <a:buNone/>
            </a:pPr>
            <a:r>
              <a:t/>
            </a:r>
            <a:endParaRPr sz="1100">
              <a:solidFill>
                <a:srgbClr val="2A2A2A"/>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